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99"/>
  </p:handoutMasterIdLst>
  <p:sldIdLst>
    <p:sldId id="258" r:id="rId4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259" r:id="rId21"/>
    <p:sldId id="260" r:id="rId22"/>
    <p:sldId id="261" r:id="rId23"/>
    <p:sldId id="262" r:id="rId24"/>
    <p:sldId id="263" r:id="rId25"/>
    <p:sldId id="336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426" r:id="rId75"/>
    <p:sldId id="423" r:id="rId76"/>
    <p:sldId id="313" r:id="rId77"/>
    <p:sldId id="314" r:id="rId78"/>
    <p:sldId id="340" r:id="rId79"/>
    <p:sldId id="408" r:id="rId80"/>
    <p:sldId id="409" r:id="rId81"/>
    <p:sldId id="410" r:id="rId82"/>
    <p:sldId id="411" r:id="rId83"/>
    <p:sldId id="428" r:id="rId84"/>
    <p:sldId id="429" r:id="rId85"/>
    <p:sldId id="342" r:id="rId86"/>
    <p:sldId id="343" r:id="rId87"/>
    <p:sldId id="344" r:id="rId88"/>
    <p:sldId id="345" r:id="rId89"/>
    <p:sldId id="346" r:id="rId90"/>
    <p:sldId id="347" r:id="rId91"/>
    <p:sldId id="425" r:id="rId92"/>
    <p:sldId id="337" r:id="rId93"/>
    <p:sldId id="338" r:id="rId94"/>
    <p:sldId id="318" r:id="rId95"/>
    <p:sldId id="424" r:id="rId96"/>
    <p:sldId id="319" r:id="rId97"/>
    <p:sldId id="320" r:id="rId98"/>
  </p:sldIdLst>
  <p:sldSz cx="10080625" cy="7559675"/>
  <p:notesSz cx="7010400" cy="9296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8DB"/>
    <a:srgbClr val="C5CD8D"/>
    <a:srgbClr val="FFFF00"/>
    <a:srgbClr val="6600FF"/>
    <a:srgbClr val="008000"/>
    <a:srgbClr val="CCFF66"/>
    <a:srgbClr val="EBFE5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3896" autoAdjust="0"/>
  </p:normalViewPr>
  <p:slideViewPr>
    <p:cSldViewPr snapToGrid="0">
      <p:cViewPr>
        <p:scale>
          <a:sx n="66" d="100"/>
          <a:sy n="66" d="100"/>
        </p:scale>
        <p:origin x="1212" y="-2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48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504"/>
        <p:guide pos="20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EDC8438-D5A9-4D2D-ABAD-2959DA9AE405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7589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60488" y="893763"/>
            <a:ext cx="4289425" cy="32162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</p:spPr>
      </p:sp>
      <p:sp>
        <p:nvSpPr>
          <p:cNvPr id="2053" name="Rectangle 5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85850" y="4422775"/>
            <a:ext cx="4845050" cy="3571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endParaRPr lang="en-US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894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408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817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192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6691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216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6793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421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137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469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673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776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878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185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288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390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Palatino" charset="0"/>
            </a:endParaRPr>
          </a:p>
          <a:p>
            <a:r>
              <a:rPr lang="en-US" smtClean="0">
                <a:latin typeface="Palatino" charset="0"/>
              </a:rPr>
              <a:t>During the first phase (upper left quadrant), developers explore alternatives, define constraints, and identify objectives. </a:t>
            </a:r>
            <a:endParaRPr lang="en-US" smtClean="0">
              <a:latin typeface="Palatino" charset="0"/>
            </a:endParaRPr>
          </a:p>
        </p:txBody>
      </p:sp>
      <p:sp>
        <p:nvSpPr>
          <p:cNvPr id="88067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312738"/>
            <a:ext cx="4279900" cy="3209925"/>
          </a:xfrm>
          <a:ln cap="flat"/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>
                <a:latin typeface="Palatino" charset="0"/>
              </a:rPr>
              <a:t>During the second phase (upper right quadrant), developers manage risks associated with the solutions defined during the first phase and specify a prototype to be built in the next phase</a:t>
            </a:r>
            <a:endParaRPr lang="de-DE" smtClean="0">
              <a:latin typeface="Palatino" charset="0"/>
            </a:endParaRPr>
          </a:p>
        </p:txBody>
      </p:sp>
      <p:sp>
        <p:nvSpPr>
          <p:cNvPr id="90115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312738"/>
            <a:ext cx="4279900" cy="3209925"/>
          </a:xfrm>
          <a:ln cap="flat"/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>
                <a:latin typeface="Palatino" charset="0"/>
              </a:rPr>
              <a:t>During the third phase (lower right quadrant), developers realize and validate a prototype or the part of the system associated with the risks addressed in this round. </a:t>
            </a:r>
            <a:endParaRPr lang="en-US" smtClean="0">
              <a:latin typeface="Palatino" charset="0"/>
            </a:endParaRPr>
          </a:p>
          <a:p>
            <a:endParaRPr lang="en-US" smtClean="0">
              <a:latin typeface="Palatino" charset="0"/>
            </a:endParaRPr>
          </a:p>
        </p:txBody>
      </p:sp>
      <p:sp>
        <p:nvSpPr>
          <p:cNvPr id="92163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312738"/>
            <a:ext cx="4279900" cy="3209925"/>
          </a:xfrm>
          <a:ln cap="flat"/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>
                <a:latin typeface="Palatino" charset="0"/>
              </a:rPr>
              <a:t>The fourth phase (lower left quadrant) focuses on the planning of the next round based on the results produced in the current round. </a:t>
            </a:r>
            <a:endParaRPr lang="en-US" smtClean="0">
              <a:latin typeface="Palatino" charset="0"/>
            </a:endParaRPr>
          </a:p>
          <a:p>
            <a:endParaRPr lang="de-DE" smtClean="0">
              <a:latin typeface="Palatino" charset="0"/>
            </a:endParaRPr>
          </a:p>
        </p:txBody>
      </p:sp>
      <p:sp>
        <p:nvSpPr>
          <p:cNvPr id="94211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312738"/>
            <a:ext cx="4279900" cy="3209925"/>
          </a:xfrm>
          <a:ln cap="flat"/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>
                <a:latin typeface="Palatino" charset="0"/>
              </a:rPr>
              <a:t>The last phase of the round is usually conducted as a review involving the project participants, including developers, clients, and users. This review covers the artifacts developed during the previous and current rounds and the plans for the next round. </a:t>
            </a:r>
            <a:endParaRPr lang="de-DE" smtClean="0">
              <a:latin typeface="Palatino" charset="0"/>
            </a:endParaRPr>
          </a:p>
          <a:p>
            <a:endParaRPr lang="de-DE" smtClean="0">
              <a:latin typeface="Palatino" charset="0"/>
            </a:endParaRPr>
          </a:p>
          <a:p>
            <a:endParaRPr lang="de-DE" smtClean="0">
              <a:latin typeface="Palatino" charset="0"/>
            </a:endParaRPr>
          </a:p>
        </p:txBody>
      </p:sp>
      <p:sp>
        <p:nvSpPr>
          <p:cNvPr id="96259" name="Rectangle 3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338263" y="312738"/>
            <a:ext cx="4279900" cy="3209925"/>
          </a:xfrm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203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3209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5525" y="307975"/>
            <a:ext cx="4957763" cy="3717925"/>
          </a:xfrm>
        </p:spPr>
      </p:sp>
      <p:sp>
        <p:nvSpPr>
          <p:cNvPr id="173059" name="Text Box 3"/>
          <p:cNvSpPr txBox="1">
            <a:spLocks noChangeArrowheads="1"/>
          </p:cNvSpPr>
          <p:nvPr/>
        </p:nvSpPr>
        <p:spPr bwMode="auto">
          <a:xfrm>
            <a:off x="514350" y="4387850"/>
            <a:ext cx="5984875" cy="4127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defTabSz="931545"/>
            <a:endParaRPr lang="en-US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1375" y="182563"/>
            <a:ext cx="2149475" cy="64976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182563"/>
            <a:ext cx="6299200" cy="64976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182563"/>
            <a:ext cx="8601075" cy="1255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9775" y="1708150"/>
            <a:ext cx="4224338" cy="49720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5116513" y="1708150"/>
            <a:ext cx="4224337" cy="497205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801FE-61B9-440B-9AB7-662261D2190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B0035-8B6F-4C4D-B51B-C09AF0920BB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E4FC0-4B77-4920-90FD-4B1BFC69269F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968C3-C0CF-4437-B1CA-F41A76AF69D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68622-5846-42B8-952C-CD0A64897BF0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119693-D6F2-487B-A24D-AA6050999DD2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CAB9D-B81C-4C8B-99E2-B5329605EA86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4678E-F666-4FD6-AC94-F3289B2C361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218A5-A7E7-44FE-8A67-9A0436A58AA9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A0889-730F-488F-B209-F8ACFAAF9577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5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11FE2-44DF-459D-9275-D22DD8BACA9B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1708150"/>
            <a:ext cx="4224338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708150"/>
            <a:ext cx="4224337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182563"/>
            <a:ext cx="8601075" cy="1255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/>
          <a:lstStyle/>
          <a:p>
            <a:pPr lvl="0"/>
            <a:r>
              <a:rPr lang="en-GB" smtClean="0"/>
              <a:t>Click to edit the title text format</a:t>
            </a:r>
            <a:endParaRPr lang="en-GB" smtClean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1708150"/>
            <a:ext cx="8601075" cy="4972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GB" smtClean="0"/>
              <a:t>Click to edit the outline text format</a:t>
            </a:r>
            <a:endParaRPr lang="en-GB" smtClean="0"/>
          </a:p>
          <a:p>
            <a:pPr lvl="1"/>
            <a:r>
              <a:rPr lang="en-GB" smtClean="0"/>
              <a:t>Second Outline Level</a:t>
            </a:r>
            <a:endParaRPr lang="en-GB" smtClean="0"/>
          </a:p>
          <a:p>
            <a:pPr lvl="2"/>
            <a:r>
              <a:rPr lang="en-GB" smtClean="0"/>
              <a:t>Third Outline Level</a:t>
            </a:r>
            <a:endParaRPr lang="en-GB" smtClean="0"/>
          </a:p>
          <a:p>
            <a:pPr lvl="3"/>
            <a:r>
              <a:rPr lang="en-GB" smtClean="0"/>
              <a:t>Fourth Outline Level</a:t>
            </a:r>
            <a:endParaRPr lang="en-GB" smtClean="0"/>
          </a:p>
          <a:p>
            <a:pPr lvl="4"/>
            <a:r>
              <a:rPr lang="en-GB" smtClean="0"/>
              <a:t>Fifth Outline Level</a:t>
            </a:r>
            <a:endParaRPr lang="en-GB" smtClean="0"/>
          </a:p>
          <a:p>
            <a:pPr lvl="4"/>
            <a:r>
              <a:rPr lang="en-GB" smtClean="0"/>
              <a:t>Sixth Outline Level</a:t>
            </a:r>
            <a:endParaRPr lang="en-GB" smtClean="0"/>
          </a:p>
          <a:p>
            <a:pPr lvl="4"/>
            <a:r>
              <a:rPr lang="en-GB" smtClean="0"/>
              <a:t>Seventh Outline Level</a:t>
            </a:r>
            <a:endParaRPr lang="en-GB" smtClean="0"/>
          </a:p>
          <a:p>
            <a:pPr lvl="4"/>
            <a:r>
              <a:rPr lang="en-GB" smtClean="0"/>
              <a:t>Eighth Outline Level</a:t>
            </a:r>
            <a:endParaRPr lang="en-GB" smtClean="0"/>
          </a:p>
          <a:p>
            <a:pPr lvl="4"/>
            <a:r>
              <a:rPr lang="en-GB" smtClean="0"/>
              <a:t>Ninth Outline Level</a:t>
            </a:r>
            <a:endParaRPr lang="en-GB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7224713" y="6884988"/>
            <a:ext cx="23526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algn="r">
              <a:defRPr/>
            </a:pPr>
            <a:fld id="{04933DDD-02E9-4C2E-85F1-FEB64552107B}" type="slidenum">
              <a:rPr lang="en-US" sz="1400">
                <a:solidFill>
                  <a:schemeClr val="tx1"/>
                </a:solidFill>
              </a:rPr>
            </a:fld>
            <a:endParaRPr lang="en-US" sz="14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8945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800" b="1">
          <a:solidFill>
            <a:schemeClr val="tx1"/>
          </a:solidFill>
          <a:latin typeface="+mj-lt"/>
          <a:ea typeface="+mj-ea"/>
          <a:cs typeface="+mj-cs"/>
        </a:defRPr>
      </a:lvl1pPr>
      <a:lvl2pPr algn="ctr" defTabSz="448945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800" b="1">
          <a:solidFill>
            <a:schemeClr val="tx1"/>
          </a:solidFill>
          <a:latin typeface="Comic Sans MS" panose="030F0702030302020204" pitchFamily="66" charset="0"/>
        </a:defRPr>
      </a:lvl2pPr>
      <a:lvl3pPr algn="ctr" defTabSz="448945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800" b="1">
          <a:solidFill>
            <a:schemeClr val="tx1"/>
          </a:solidFill>
          <a:latin typeface="Comic Sans MS" panose="030F0702030302020204" pitchFamily="66" charset="0"/>
        </a:defRPr>
      </a:lvl3pPr>
      <a:lvl4pPr algn="ctr" defTabSz="448945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800" b="1">
          <a:solidFill>
            <a:schemeClr val="tx1"/>
          </a:solidFill>
          <a:latin typeface="Comic Sans MS" panose="030F0702030302020204" pitchFamily="66" charset="0"/>
        </a:defRPr>
      </a:lvl4pPr>
      <a:lvl5pPr algn="ctr" defTabSz="448945" rtl="0" eaLnBrk="0" fontAlgn="base" hangingPunct="0">
        <a:lnSpc>
          <a:spcPct val="9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800" b="1">
          <a:solidFill>
            <a:schemeClr val="tx1"/>
          </a:solidFill>
          <a:latin typeface="Comic Sans MS" panose="030F0702030302020204" pitchFamily="66" charset="0"/>
        </a:defRPr>
      </a:lvl5pPr>
      <a:lvl6pPr marL="457200" algn="l" defTabSz="448945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anose="02020603050405020304" pitchFamily="18" charset="0"/>
        </a:defRPr>
      </a:lvl6pPr>
      <a:lvl7pPr marL="914400" algn="l" defTabSz="448945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anose="02020603050405020304" pitchFamily="18" charset="0"/>
        </a:defRPr>
      </a:lvl7pPr>
      <a:lvl8pPr marL="1371600" algn="l" defTabSz="448945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anose="02020603050405020304" pitchFamily="18" charset="0"/>
        </a:defRPr>
      </a:lvl8pPr>
      <a:lvl9pPr marL="1828800" algn="l" defTabSz="448945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anose="02020603050405020304" pitchFamily="18" charset="0"/>
        </a:defRPr>
      </a:lvl9pPr>
    </p:titleStyle>
    <p:bodyStyle>
      <a:lvl1pPr marL="427355" indent="-322580" algn="l" defTabSz="448945" rtl="0" eaLnBrk="0" fontAlgn="base" hangingPunct="0">
        <a:spcBef>
          <a:spcPct val="0"/>
        </a:spcBef>
        <a:spcAft>
          <a:spcPts val="100"/>
        </a:spcAft>
        <a:buClr>
          <a:srgbClr val="000000"/>
        </a:buClr>
        <a:buSzPct val="45000"/>
        <a:buFont typeface="StarSymbol" charset="0"/>
        <a:buChar char="●"/>
        <a:defRPr sz="3200" b="1">
          <a:solidFill>
            <a:srgbClr val="000000"/>
          </a:solidFill>
          <a:latin typeface="+mn-lt"/>
          <a:ea typeface="+mn-ea"/>
          <a:cs typeface="+mn-cs"/>
        </a:defRPr>
      </a:lvl1pPr>
      <a:lvl2pPr marL="859155" indent="-285750" algn="l" defTabSz="448945" rtl="0" eaLnBrk="0" fontAlgn="base" hangingPunct="0">
        <a:lnSpc>
          <a:spcPct val="94000"/>
        </a:lnSpc>
        <a:spcBef>
          <a:spcPct val="0"/>
        </a:spcBef>
        <a:spcAft>
          <a:spcPts val="1090"/>
        </a:spcAft>
        <a:buClr>
          <a:srgbClr val="000000"/>
        </a:buClr>
        <a:buSzPct val="75000"/>
        <a:buFont typeface="StarSymbol" charset="0"/>
        <a:buChar char="–"/>
        <a:defRPr sz="2800" b="1">
          <a:solidFill>
            <a:srgbClr val="000000"/>
          </a:solidFill>
          <a:latin typeface="+mn-lt"/>
        </a:defRPr>
      </a:lvl2pPr>
      <a:lvl3pPr marL="1290955" indent="-212725" algn="l" defTabSz="448945" rtl="0" eaLnBrk="0" fontAlgn="base" hangingPunct="0">
        <a:lnSpc>
          <a:spcPct val="94000"/>
        </a:lnSpc>
        <a:spcBef>
          <a:spcPct val="0"/>
        </a:spcBef>
        <a:spcAft>
          <a:spcPts val="815"/>
        </a:spcAft>
        <a:buClr>
          <a:srgbClr val="000000"/>
        </a:buClr>
        <a:buSzPct val="45000"/>
        <a:buFont typeface="StarSymbol" charset="0"/>
        <a:buChar char="●"/>
        <a:defRPr sz="2400" b="1">
          <a:solidFill>
            <a:srgbClr val="000000"/>
          </a:solidFill>
          <a:latin typeface="+mn-lt"/>
        </a:defRPr>
      </a:lvl3pPr>
      <a:lvl4pPr marL="1722755" indent="-211455" algn="l" defTabSz="448945" rtl="0" eaLnBrk="0" fontAlgn="base" hangingPunct="0">
        <a:lnSpc>
          <a:spcPct val="94000"/>
        </a:lnSpc>
        <a:spcBef>
          <a:spcPct val="0"/>
        </a:spcBef>
        <a:spcAft>
          <a:spcPts val="525"/>
        </a:spcAft>
        <a:buClr>
          <a:srgbClr val="000000"/>
        </a:buClr>
        <a:buSzPct val="75000"/>
        <a:buFont typeface="StarSymbol" charset="0"/>
        <a:buChar char="–"/>
        <a:defRPr sz="2000" b="1">
          <a:solidFill>
            <a:srgbClr val="000000"/>
          </a:solidFill>
          <a:latin typeface="+mn-lt"/>
        </a:defRPr>
      </a:lvl4pPr>
      <a:lvl5pPr marL="2154555" indent="-212725" algn="l" defTabSz="448945" rtl="0" eaLnBrk="0" fontAlgn="base" hangingPunct="0">
        <a:lnSpc>
          <a:spcPct val="94000"/>
        </a:lnSpc>
        <a:spcBef>
          <a:spcPct val="0"/>
        </a:spcBef>
        <a:spcAft>
          <a:spcPts val="240"/>
        </a:spcAft>
        <a:buClr>
          <a:srgbClr val="000000"/>
        </a:buClr>
        <a:buSzPct val="45000"/>
        <a:buFont typeface="StarSymbol" charset="0"/>
        <a:buChar char="●"/>
        <a:defRPr sz="2000" b="1">
          <a:solidFill>
            <a:srgbClr val="000000"/>
          </a:solidFill>
          <a:latin typeface="+mn-lt"/>
        </a:defRPr>
      </a:lvl5pPr>
      <a:lvl6pPr marL="2611755" indent="-212725" algn="l" defTabSz="448945" rtl="0" fontAlgn="base" hangingPunct="0">
        <a:lnSpc>
          <a:spcPct val="94000"/>
        </a:lnSpc>
        <a:spcBef>
          <a:spcPct val="0"/>
        </a:spcBef>
        <a:spcAft>
          <a:spcPts val="240"/>
        </a:spcAft>
        <a:buClr>
          <a:srgbClr val="000000"/>
        </a:buClr>
        <a:buSzPct val="45000"/>
        <a:buFont typeface="StarSymbol" charset="0"/>
        <a:buChar char="●"/>
        <a:defRPr sz="2000" b="1">
          <a:solidFill>
            <a:srgbClr val="000000"/>
          </a:solidFill>
          <a:latin typeface="+mn-lt"/>
        </a:defRPr>
      </a:lvl6pPr>
      <a:lvl7pPr marL="3068955" indent="-212725" algn="l" defTabSz="448945" rtl="0" fontAlgn="base" hangingPunct="0">
        <a:lnSpc>
          <a:spcPct val="94000"/>
        </a:lnSpc>
        <a:spcBef>
          <a:spcPct val="0"/>
        </a:spcBef>
        <a:spcAft>
          <a:spcPts val="240"/>
        </a:spcAft>
        <a:buClr>
          <a:srgbClr val="000000"/>
        </a:buClr>
        <a:buSzPct val="45000"/>
        <a:buFont typeface="StarSymbol" charset="0"/>
        <a:buChar char="●"/>
        <a:defRPr sz="2000" b="1">
          <a:solidFill>
            <a:srgbClr val="000000"/>
          </a:solidFill>
          <a:latin typeface="+mn-lt"/>
        </a:defRPr>
      </a:lvl7pPr>
      <a:lvl8pPr marL="3526155" indent="-212725" algn="l" defTabSz="448945" rtl="0" fontAlgn="base" hangingPunct="0">
        <a:lnSpc>
          <a:spcPct val="94000"/>
        </a:lnSpc>
        <a:spcBef>
          <a:spcPct val="0"/>
        </a:spcBef>
        <a:spcAft>
          <a:spcPts val="240"/>
        </a:spcAft>
        <a:buClr>
          <a:srgbClr val="000000"/>
        </a:buClr>
        <a:buSzPct val="45000"/>
        <a:buFont typeface="StarSymbol" charset="0"/>
        <a:buChar char="●"/>
        <a:defRPr sz="2000" b="1">
          <a:solidFill>
            <a:srgbClr val="000000"/>
          </a:solidFill>
          <a:latin typeface="+mn-lt"/>
        </a:defRPr>
      </a:lvl8pPr>
      <a:lvl9pPr marL="3983355" indent="-212725" algn="l" defTabSz="448945" rtl="0" fontAlgn="base" hangingPunct="0">
        <a:lnSpc>
          <a:spcPct val="94000"/>
        </a:lnSpc>
        <a:spcBef>
          <a:spcPct val="0"/>
        </a:spcBef>
        <a:spcAft>
          <a:spcPts val="240"/>
        </a:spcAft>
        <a:buClr>
          <a:srgbClr val="000000"/>
        </a:buClr>
        <a:buSzPct val="45000"/>
        <a:buFont typeface="StarSymbol" charset="0"/>
        <a:buChar char="●"/>
        <a:defRPr sz="2000"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25" y="303213"/>
            <a:ext cx="9072563" cy="1258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1763713"/>
            <a:ext cx="9072563" cy="4989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825" y="6884988"/>
            <a:ext cx="2351088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875" y="6884988"/>
            <a:ext cx="31908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50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713" y="6884988"/>
            <a:ext cx="2352675" cy="523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2591657-E0E8-4DBA-89D2-B9F0BCD1205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9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6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5.bin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4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8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2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9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755650"/>
            <a:ext cx="8510587" cy="1258888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515"/>
              </a:spcBef>
            </a:pPr>
            <a:r>
              <a:rPr lang="en-GB" sz="6000" dirty="0" smtClean="0">
                <a:solidFill>
                  <a:srgbClr val="0033CC"/>
                </a:solidFill>
              </a:rPr>
              <a:t>Software Life Cycle &amp; different Models</a:t>
            </a:r>
            <a:endParaRPr lang="en-GB" sz="8000" b="0" dirty="0" smtClean="0">
              <a:solidFill>
                <a:srgbClr val="0033CC"/>
              </a:solidFill>
            </a:endParaRP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1076325" y="3705225"/>
            <a:ext cx="7670800" cy="1930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 anchor="ctr"/>
          <a:lstStyle/>
          <a:p>
            <a:pPr algn="ctr" defTabSz="1007745">
              <a:tabLst>
                <a:tab pos="728345" algn="l"/>
                <a:tab pos="1679575" algn="l"/>
                <a:tab pos="2632075" algn="l"/>
                <a:tab pos="3584575" algn="l"/>
                <a:tab pos="4537075" algn="l"/>
                <a:tab pos="5489575" algn="l"/>
                <a:tab pos="6442075" algn="l"/>
              </a:tabLst>
            </a:pPr>
            <a:endParaRPr lang="en-GB" sz="4700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06563"/>
            <a:ext cx="8567738" cy="4838700"/>
          </a:xfrm>
        </p:spPr>
        <p:txBody>
          <a:bodyPr lIns="19841" tIns="51588" rIns="19841" bIns="51588"/>
          <a:lstStyle/>
          <a:p>
            <a:pPr marL="342900" indent="-342900" defTabSz="914400" eaLnBrk="1"/>
            <a:r>
              <a:rPr lang="en-GB" smtClean="0"/>
              <a:t> </a:t>
            </a:r>
            <a:r>
              <a:rPr lang="en-GB" sz="4000" smtClean="0"/>
              <a:t>A software project will never succeed if: </a:t>
            </a:r>
            <a:endParaRPr lang="en-GB" sz="4000" smtClean="0"/>
          </a:p>
          <a:p>
            <a:pPr marL="742950" lvl="1" defTabSz="914400" eaLnBrk="1"/>
            <a:r>
              <a:rPr lang="en-GB" sz="3200" smtClean="0"/>
              <a:t>one engineer starts writing code,</a:t>
            </a:r>
            <a:endParaRPr lang="en-GB" sz="3200" smtClean="0"/>
          </a:p>
          <a:p>
            <a:pPr marL="742950" lvl="1" defTabSz="914400" eaLnBrk="1"/>
            <a:r>
              <a:rPr lang="en-GB" sz="3200" smtClean="0"/>
              <a:t>another concentrates on writing the test document first, </a:t>
            </a:r>
            <a:endParaRPr lang="en-GB" sz="3200" smtClean="0"/>
          </a:p>
          <a:p>
            <a:pPr marL="742950" lvl="1" defTabSz="914400" eaLnBrk="1"/>
            <a:r>
              <a:rPr lang="en-GB" sz="3200" smtClean="0"/>
              <a:t>yet another engineer first defines the file structure</a:t>
            </a:r>
            <a:endParaRPr lang="en-GB" sz="3200" smtClean="0"/>
          </a:p>
          <a:p>
            <a:pPr marL="742950" lvl="1" defTabSz="914400" eaLnBrk="1"/>
            <a:r>
              <a:rPr lang="en-GB" sz="3200" smtClean="0"/>
              <a:t>another defines the I/O for his portion first.</a:t>
            </a:r>
            <a:endParaRPr lang="en-GB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65300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/>
            <a:r>
              <a:rPr lang="en-GB" sz="4000" smtClean="0"/>
              <a:t>A life cycle model:</a:t>
            </a:r>
            <a:endParaRPr lang="en-GB" sz="4000" smtClean="0"/>
          </a:p>
          <a:p>
            <a:pPr marL="742950" lvl="1" defTabSz="914400" eaLnBrk="1"/>
            <a:r>
              <a:rPr lang="en-GB" sz="3600" smtClean="0"/>
              <a:t>defines  entry and exit criteria for every phase. </a:t>
            </a:r>
            <a:endParaRPr lang="en-GB" sz="3600" smtClean="0"/>
          </a:p>
          <a:p>
            <a:pPr marL="742950" lvl="1" defTabSz="914400" eaLnBrk="1"/>
            <a:r>
              <a:rPr lang="en-GB" sz="3600" smtClean="0"/>
              <a:t>A phase is considered to be complete:</a:t>
            </a:r>
            <a:endParaRPr lang="en-GB" sz="3600" smtClean="0"/>
          </a:p>
          <a:p>
            <a:pPr marL="1143000" lvl="2" indent="-228600" defTabSz="914400" eaLnBrk="1"/>
            <a:r>
              <a:rPr lang="en-GB" sz="3200" smtClean="0"/>
              <a:t>only when all its exit criteria are satisfied. </a:t>
            </a:r>
            <a:endParaRPr lang="en-GB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mtClean="0"/>
              <a:t>The phase exit criteria for the software requirements specification phase: </a:t>
            </a:r>
            <a:endParaRPr lang="en-GB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mtClean="0"/>
              <a:t>Software Requirements Specification (SRS) document is complete, reviewed, and approved by the customer.</a:t>
            </a:r>
            <a:r>
              <a:rPr lang="en-GB" sz="3200" smtClean="0"/>
              <a:t> </a:t>
            </a:r>
            <a:endParaRPr lang="en-GB" sz="320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smtClean="0"/>
              <a:t>A phase can start: </a:t>
            </a:r>
            <a:endParaRPr lang="en-GB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mtClean="0"/>
              <a:t>only if its phase-entry criteria have been satisfied. 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65300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90"/>
              </a:spcBef>
            </a:pPr>
            <a:r>
              <a:rPr lang="en-GB" sz="4000" smtClean="0"/>
              <a:t>It becomes easier for software project managers:</a:t>
            </a:r>
            <a:endParaRPr lang="en-GB" sz="4000" smtClean="0"/>
          </a:p>
          <a:p>
            <a:pPr marL="742950" lvl="1" defTabSz="914400" eaLnBrk="1">
              <a:spcBef>
                <a:spcPts val="800"/>
              </a:spcBef>
            </a:pPr>
            <a:r>
              <a:rPr lang="en-GB" sz="3600" smtClean="0"/>
              <a:t>to monitor the progress of the project. </a:t>
            </a:r>
            <a:endParaRPr lang="en-GB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25"/>
              </a:spcBef>
            </a:pPr>
            <a:r>
              <a:rPr lang="en-GB" sz="3600" smtClean="0"/>
              <a:t>When a life cycle model is adhered to, </a:t>
            </a:r>
            <a:endParaRPr lang="en-GB" sz="360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sz="3200" smtClean="0"/>
              <a:t>the project manager can at any time fairly accurately tell, </a:t>
            </a:r>
            <a:endParaRPr lang="en-GB" sz="32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at which stage  (e.g., design, code, test, etc. ) of the project is. </a:t>
            </a:r>
            <a:endParaRPr lang="en-GB" sz="280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sz="3200" smtClean="0"/>
              <a:t>Otherwise, it becomes very difficult to track the progress of the project  </a:t>
            </a:r>
            <a:endParaRPr lang="en-GB" sz="32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the project manager would have to depend on the guesses of the team members.</a:t>
            </a: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06575"/>
            <a:ext cx="8567738" cy="4738688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90"/>
              </a:spcBef>
            </a:pPr>
            <a:r>
              <a:rPr lang="en-GB" sz="4000" smtClean="0"/>
              <a:t>This usually leads to a problem:</a:t>
            </a:r>
            <a:endParaRPr lang="en-GB" sz="4000" smtClean="0"/>
          </a:p>
          <a:p>
            <a:pPr marL="742950" lvl="1" defTabSz="914400" eaLnBrk="1">
              <a:spcBef>
                <a:spcPts val="800"/>
              </a:spcBef>
            </a:pPr>
            <a:r>
              <a:rPr lang="en-GB" sz="3600" smtClean="0"/>
              <a:t>known as the  </a:t>
            </a:r>
            <a:r>
              <a:rPr lang="en-GB" sz="3600" smtClean="0">
                <a:solidFill>
                  <a:srgbClr val="0000CC"/>
                </a:solidFill>
              </a:rPr>
              <a:t>99% complete syndrome.</a:t>
            </a:r>
            <a:endParaRPr lang="en-GB" sz="3600" smtClean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6250" y="1550988"/>
            <a:ext cx="9367838" cy="5168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dirty="0" smtClean="0"/>
              <a:t>Many life cycle models have been </a:t>
            </a:r>
            <a:r>
              <a:rPr lang="en-GB" sz="3600" dirty="0" smtClean="0"/>
              <a:t>proposed. </a:t>
            </a:r>
            <a:endParaRPr lang="en-GB" sz="3600" dirty="0" smtClean="0"/>
          </a:p>
          <a:p>
            <a:pPr marL="342900" indent="-342900" defTabSz="914400" eaLnBrk="1">
              <a:spcBef>
                <a:spcPts val="625"/>
              </a:spcBef>
            </a:pPr>
            <a:r>
              <a:rPr lang="en-GB" dirty="0" smtClean="0"/>
              <a:t>We will confine our attention to a few important and commonly used models. 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Classical waterfall model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Iterative waterfall, 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Evolutionary, 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Prototyping, 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Spiral model, and</a:t>
            </a:r>
            <a:endParaRPr lang="en-GB" dirty="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dirty="0" smtClean="0"/>
              <a:t>RAD model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Classical Waterfall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07365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Classical waterfall model divides life cycle into phases: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feasibility study,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requirements analysis and specification,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design,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coding and unit testing,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integration and system testing,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maintenance. 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7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47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01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dirty="0" smtClean="0">
                <a:solidFill>
                  <a:srgbClr val="0033CC"/>
                </a:solidFill>
              </a:rPr>
              <a:t>Classical Waterfall Model</a:t>
            </a:r>
            <a:endParaRPr lang="en-GB" dirty="0" smtClean="0">
              <a:solidFill>
                <a:srgbClr val="0033CC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534160" y="2168525"/>
            <a:ext cx="2580640" cy="6102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chemeClr val="tx1"/>
                </a:solidFill>
                <a:latin typeface="times" charset="0"/>
              </a:rPr>
              <a:t>Feasibility Study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1403350" y="2168525"/>
            <a:ext cx="2613025" cy="61087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520950" y="2924175"/>
            <a:ext cx="2349500" cy="434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chemeClr val="tx1"/>
                </a:solidFill>
                <a:latin typeface="times" charset="0"/>
              </a:rPr>
              <a:t>Req.   Analysis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2361565" y="2924175"/>
            <a:ext cx="2426335" cy="67183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2867660" y="3751263"/>
            <a:ext cx="2349500" cy="436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chemeClr val="tx1"/>
                </a:solidFill>
                <a:latin typeface="times" charset="0"/>
              </a:rPr>
              <a:t>       Design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>
            <a:off x="3276600" y="3725228"/>
            <a:ext cx="2252663" cy="4191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116388" y="4344353"/>
            <a:ext cx="2349500" cy="434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chemeClr val="tx1"/>
                </a:solidFill>
                <a:latin typeface="times" charset="0"/>
              </a:rPr>
              <a:t>    Coding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30" name="AutoShape 10"/>
          <p:cNvSpPr>
            <a:spLocks noChangeArrowheads="1"/>
          </p:cNvSpPr>
          <p:nvPr/>
        </p:nvSpPr>
        <p:spPr bwMode="auto">
          <a:xfrm>
            <a:off x="4116388" y="4344353"/>
            <a:ext cx="2252662" cy="417512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5040313" y="4940300"/>
            <a:ext cx="2351087" cy="434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chemeClr val="tx1"/>
                </a:solidFill>
                <a:latin typeface="times" charset="0"/>
              </a:rPr>
              <a:t>Testing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32" name="AutoShape 12"/>
          <p:cNvSpPr>
            <a:spLocks noChangeArrowheads="1"/>
          </p:cNvSpPr>
          <p:nvPr/>
        </p:nvSpPr>
        <p:spPr bwMode="auto">
          <a:xfrm>
            <a:off x="5040313" y="4940300"/>
            <a:ext cx="2252662" cy="417513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5964238" y="5611813"/>
            <a:ext cx="2351087" cy="436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US" altLang="en-GB" sz="2200" b="1">
                <a:solidFill>
                  <a:schemeClr val="tx1"/>
                </a:solidFill>
                <a:latin typeface="times" charset="0"/>
              </a:rPr>
              <a:t>M</a:t>
            </a:r>
            <a:r>
              <a:rPr lang="en-GB" sz="2200" b="1">
                <a:solidFill>
                  <a:schemeClr val="tx1"/>
                </a:solidFill>
                <a:latin typeface="times" charset="0"/>
              </a:rPr>
              <a:t>aintenance</a:t>
            </a:r>
            <a:endParaRPr lang="en-GB" sz="22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5964238" y="5611813"/>
            <a:ext cx="2252662" cy="4191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3990975" y="2420938"/>
            <a:ext cx="293688" cy="158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4283075" y="2420938"/>
            <a:ext cx="1588" cy="50323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4787900" y="3176588"/>
            <a:ext cx="293688" cy="158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5040313" y="3176588"/>
            <a:ext cx="1587" cy="4191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>
            <a:off x="5545138" y="3848100"/>
            <a:ext cx="293687" cy="158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>
            <a:off x="5795963" y="3848100"/>
            <a:ext cx="0" cy="42068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6384925" y="4519613"/>
            <a:ext cx="293688" cy="158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6635750" y="4519613"/>
            <a:ext cx="0" cy="42068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7308850" y="5108575"/>
            <a:ext cx="334963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144" name="Line 24"/>
          <p:cNvSpPr>
            <a:spLocks noChangeShapeType="1"/>
          </p:cNvSpPr>
          <p:nvPr/>
        </p:nvSpPr>
        <p:spPr bwMode="auto">
          <a:xfrm>
            <a:off x="7643813" y="5108575"/>
            <a:ext cx="0" cy="50323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Relative Effort for Phases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87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90700"/>
            <a:ext cx="4956175" cy="5853113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400" b="0" smtClean="0"/>
              <a:t>Phases between feasibility study and testing 	</a:t>
            </a:r>
            <a:endParaRPr lang="en-GB" sz="24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000" b="0" smtClean="0"/>
              <a:t>known as </a:t>
            </a:r>
            <a:r>
              <a:rPr lang="en-GB" sz="2000" b="0" smtClean="0">
                <a:solidFill>
                  <a:srgbClr val="000099"/>
                </a:solidFill>
              </a:rPr>
              <a:t>development phases.</a:t>
            </a:r>
            <a:endParaRPr lang="en-GB" sz="2000" b="0" smtClean="0">
              <a:solidFill>
                <a:srgbClr val="000099"/>
              </a:solidFill>
            </a:endParaRPr>
          </a:p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400" b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Among all life cycle phases</a:t>
            </a:r>
            <a:endParaRPr lang="en-GB" sz="2400" b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000" b="0" smtClean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maintenance phase consumes  maximum effort.</a:t>
            </a:r>
            <a:endParaRPr lang="en-GB" sz="2000" b="0" smtClean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400" b="0" smtClean="0"/>
              <a:t>Among development phases,</a:t>
            </a:r>
            <a:endParaRPr lang="en-GB" sz="24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000" b="0" smtClean="0"/>
              <a:t>testing phase consumes the maximum effort.</a:t>
            </a:r>
            <a:endParaRPr lang="en-GB" sz="2000" b="0" smtClean="0"/>
          </a:p>
        </p:txBody>
      </p:sp>
      <p:pic>
        <p:nvPicPr>
          <p:cNvPr id="877572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92700" y="2079625"/>
            <a:ext cx="4256088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6216650" y="2940050"/>
            <a:ext cx="3357563" cy="401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  <a:tab pos="2857500" algn="l"/>
                <a:tab pos="3192145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Relative Effort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7757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Software Life Cycle</a:t>
            </a:r>
            <a:endParaRPr lang="en-GB" smtClean="0">
              <a:solidFill>
                <a:srgbClr val="0000CC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328738"/>
            <a:ext cx="8948738" cy="48006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25"/>
              </a:spcBef>
            </a:pPr>
            <a:r>
              <a:rPr lang="en-GB" sz="3600" smtClean="0"/>
              <a:t>Software life cycle (or </a:t>
            </a:r>
            <a:r>
              <a:rPr lang="en-GB" sz="3600" smtClean="0">
                <a:solidFill>
                  <a:srgbClr val="0000CC"/>
                </a:solidFill>
              </a:rPr>
              <a:t>software process</a:t>
            </a:r>
            <a:r>
              <a:rPr lang="en-GB" sz="3600" smtClean="0"/>
              <a:t>):</a:t>
            </a:r>
            <a:endParaRPr lang="en-GB" sz="3600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smtClean="0">
                <a:solidFill>
                  <a:srgbClr val="0000CC"/>
                </a:solidFill>
                <a:latin typeface="Lucida Console" panose="020B0609040504020204" pitchFamily="49" charset="0"/>
              </a:rPr>
              <a:t>Series of identifiable stages that a software product undergoes during its life time</a:t>
            </a:r>
            <a:r>
              <a:rPr lang="en-GB" smtClean="0">
                <a:latin typeface="Lucida Console" panose="020B0609040504020204" pitchFamily="49" charset="0"/>
              </a:rPr>
              <a:t>:</a:t>
            </a:r>
            <a:r>
              <a:rPr lang="en-GB" sz="3200" smtClean="0"/>
              <a:t> </a:t>
            </a:r>
            <a:endParaRPr lang="en-GB" sz="32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Feasibility study</a:t>
            </a:r>
            <a:endParaRPr lang="en-GB" sz="28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Requirements analysis and specification, </a:t>
            </a:r>
            <a:endParaRPr lang="en-GB" sz="28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Design, </a:t>
            </a:r>
            <a:endParaRPr lang="en-GB" sz="28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Coding, </a:t>
            </a:r>
            <a:endParaRPr lang="en-GB" sz="28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Testing</a:t>
            </a:r>
            <a:endParaRPr lang="en-GB" sz="280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800" smtClean="0"/>
              <a:t>maintenance.</a:t>
            </a: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Classical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483600" cy="506095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2800" b="0" smtClean="0"/>
              <a:t>Most organizations usually define: </a:t>
            </a:r>
            <a:endParaRPr lang="en-GB" sz="28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standards on the outputs (deliverables) produced at the end of every phase </a:t>
            </a:r>
            <a:endParaRPr lang="en-GB" sz="24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entry and exit criteria for every phase. </a:t>
            </a:r>
            <a:endParaRPr lang="en-GB" sz="240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sz="2800" b="0" smtClean="0"/>
              <a:t>They also prescribe specific methodologies for:</a:t>
            </a:r>
            <a:endParaRPr lang="en-GB" sz="28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specification, </a:t>
            </a:r>
            <a:endParaRPr lang="en-GB" sz="24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design, </a:t>
            </a:r>
            <a:endParaRPr lang="en-GB" sz="24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testing,  </a:t>
            </a:r>
            <a:endParaRPr lang="en-GB" sz="24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2400" smtClean="0"/>
              <a:t>project management, etc.</a:t>
            </a:r>
            <a:endParaRPr lang="en-GB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Classical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88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818563" cy="4572000"/>
          </a:xfrm>
        </p:spPr>
        <p:txBody>
          <a:bodyPr lIns="19841" tIns="51588" rIns="19841" bIns="51588"/>
          <a:lstStyle/>
          <a:p>
            <a:pPr marL="342900" indent="-342900" algn="just" defTabSz="914400" eaLnBrk="1">
              <a:spcBef>
                <a:spcPts val="725"/>
              </a:spcBef>
              <a:defRPr/>
            </a:pPr>
            <a:r>
              <a:rPr lang="en-GB" sz="2800" b="0" smtClean="0"/>
              <a:t>The guidelines and methodologies  of an organization:</a:t>
            </a:r>
            <a:endParaRPr lang="en-GB" sz="2800" b="0" smtClean="0"/>
          </a:p>
          <a:p>
            <a:pPr marL="742950" lvl="1" algn="just" defTabSz="914400" eaLnBrk="1">
              <a:spcBef>
                <a:spcPts val="725"/>
              </a:spcBef>
              <a:defRPr/>
            </a:pPr>
            <a:r>
              <a:rPr lang="en-GB" smtClean="0"/>
              <a:t>called the organization's  </a:t>
            </a:r>
            <a:r>
              <a:rPr lang="en-GB" sz="2400" u="sng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</a:rPr>
              <a:t>software development methodology</a:t>
            </a:r>
            <a:r>
              <a:rPr lang="en-GB" sz="240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onsole" panose="020B0609040504020204" pitchFamily="49" charset="0"/>
              </a:rPr>
              <a:t>.</a:t>
            </a:r>
            <a:endParaRPr lang="en-GB" sz="2400" smtClean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onsole" panose="020B0609040504020204" pitchFamily="49" charset="0"/>
            </a:endParaRPr>
          </a:p>
          <a:p>
            <a:pPr marL="342900" indent="-342900" algn="just" defTabSz="914400" eaLnBrk="1">
              <a:spcBef>
                <a:spcPts val="725"/>
              </a:spcBef>
              <a:defRPr/>
            </a:pPr>
            <a:r>
              <a:rPr lang="en-GB" sz="2800" b="0" smtClean="0"/>
              <a:t>Software development organizations:</a:t>
            </a:r>
            <a:endParaRPr lang="en-GB" sz="2800" b="0" smtClean="0"/>
          </a:p>
          <a:p>
            <a:pPr marL="742950" lvl="1" algn="just" defTabSz="914400" eaLnBrk="1">
              <a:spcBef>
                <a:spcPts val="725"/>
              </a:spcBef>
              <a:defRPr/>
            </a:pPr>
            <a:r>
              <a:rPr lang="en-GB" sz="2400" b="0" smtClean="0"/>
              <a:t> </a:t>
            </a:r>
            <a:r>
              <a:rPr lang="en-GB" smtClean="0"/>
              <a:t>expect</a:t>
            </a:r>
            <a:r>
              <a:rPr lang="en-GB" sz="2400" smtClean="0"/>
              <a:t> </a:t>
            </a:r>
            <a:r>
              <a:rPr lang="en-GB" smtClean="0"/>
              <a:t>fresh engineers  to master the organization's software development methodology.  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9699" y="1813560"/>
            <a:ext cx="9244686" cy="486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dirty="0" smtClean="0">
                <a:solidFill>
                  <a:srgbClr val="0033CC"/>
                </a:solidFill>
              </a:rPr>
              <a:t>Classical Waterfall Model</a:t>
            </a:r>
            <a:endParaRPr lang="en-GB" dirty="0" smtClean="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z="5400" smtClean="0">
                <a:solidFill>
                  <a:srgbClr val="0033CC"/>
                </a:solidFill>
              </a:rPr>
              <a:t>Feasibility Study</a:t>
            </a:r>
            <a:endParaRPr lang="en-GB" sz="5400" smtClean="0">
              <a:solidFill>
                <a:srgbClr val="0033CC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1766888"/>
            <a:ext cx="8567737" cy="59610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z="2400" b="0" smtClean="0"/>
              <a:t>Main aim of feasibility study:</a:t>
            </a:r>
            <a:r>
              <a:rPr lang="en-GB" sz="2400" b="0" smtClean="0">
                <a:solidFill>
                  <a:srgbClr val="000099"/>
                </a:solidFill>
              </a:rPr>
              <a:t>determine whether developing the product </a:t>
            </a:r>
            <a:endParaRPr lang="en-GB" sz="24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2000" b="0" smtClean="0">
                <a:solidFill>
                  <a:srgbClr val="000099"/>
                </a:solidFill>
              </a:rPr>
              <a:t> financially worthwhile</a:t>
            </a:r>
            <a:endParaRPr lang="en-GB" sz="20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2000" b="0" smtClean="0">
                <a:solidFill>
                  <a:srgbClr val="000099"/>
                </a:solidFill>
              </a:rPr>
              <a:t> technically feasible</a:t>
            </a:r>
            <a:r>
              <a:rPr lang="en-GB" sz="2400" b="0" smtClean="0">
                <a:solidFill>
                  <a:srgbClr val="000099"/>
                </a:solidFill>
              </a:rPr>
              <a:t>.</a:t>
            </a:r>
            <a:endParaRPr lang="en-GB" sz="2400" b="0" smtClean="0">
              <a:solidFill>
                <a:srgbClr val="000099"/>
              </a:solidFill>
            </a:endParaRPr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400" b="0" smtClean="0"/>
              <a:t>First roughly understand what the customer wants:</a:t>
            </a:r>
            <a:endParaRPr lang="en-GB" sz="24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000" b="0" smtClean="0"/>
              <a:t>different data which would be input to the system,</a:t>
            </a:r>
            <a:endParaRPr lang="en-GB" sz="20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000" b="0" smtClean="0"/>
              <a:t>processing needed on these data,</a:t>
            </a:r>
            <a:endParaRPr lang="en-GB" sz="20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000" b="0" smtClean="0"/>
              <a:t>output data to be produced by the system, </a:t>
            </a:r>
            <a:endParaRPr lang="en-GB" sz="20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000" b="0" smtClean="0"/>
              <a:t>various constraints on the behavior of the system.</a:t>
            </a:r>
            <a:endParaRPr lang="en-GB" sz="20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77825"/>
            <a:ext cx="8567738" cy="1258888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Activities during Feasibility Study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22450"/>
            <a:ext cx="8567738" cy="5065713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Work out an overall understanding of the problem.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Formulate different solution strategies.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Examine alternate solution strategies in terms of: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resources required, 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cost of development, and 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development time.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77825"/>
            <a:ext cx="8567738" cy="1258888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Activities during Feasibility Study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Perform a cost/benefit analysis: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to determine which solution is the best.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you may determine that none of the solutions is feasible due to: </a:t>
            </a:r>
            <a:endParaRPr lang="en-GB" sz="3200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high cost, 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resource constraints,  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technical reasons.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241300"/>
            <a:ext cx="8567738" cy="12795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Requirements Analysis and Specification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6435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u="sng" smtClean="0"/>
              <a:t>Aim of this phase:</a:t>
            </a:r>
            <a:endParaRPr lang="en-GB" sz="3600" b="0" u="sng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000099"/>
                </a:solidFill>
              </a:rPr>
              <a:t>understand the </a:t>
            </a:r>
            <a:r>
              <a:rPr lang="en-GB" sz="3200" b="0" u="sng" smtClean="0">
                <a:solidFill>
                  <a:srgbClr val="000099"/>
                </a:solidFill>
              </a:rPr>
              <a:t>exact requirements</a:t>
            </a:r>
            <a:r>
              <a:rPr lang="en-GB" sz="3200" b="0" smtClean="0">
                <a:solidFill>
                  <a:srgbClr val="000099"/>
                </a:solidFill>
              </a:rPr>
              <a:t> of the customer,  </a:t>
            </a:r>
            <a:endParaRPr lang="en-GB" sz="32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000099"/>
                </a:solidFill>
              </a:rPr>
              <a:t>document them properly.</a:t>
            </a:r>
            <a:endParaRPr lang="en-GB" sz="3200" b="0" smtClean="0">
              <a:solidFill>
                <a:srgbClr val="000099"/>
              </a:solidFill>
            </a:endParaRPr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Consists of two distinct activities: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requirements gathering and analysis 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requirements specification.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Goals of Requirements Analysis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586412"/>
          </a:xfrm>
        </p:spPr>
        <p:txBody>
          <a:bodyPr lIns="19841" tIns="51588" rIns="19841" bIns="51588"/>
          <a:lstStyle/>
          <a:p>
            <a:pPr marL="342900" indent="-342900" defTabSz="914400" eaLnBrk="1"/>
            <a:r>
              <a:rPr lang="en-GB" sz="3600" b="0" smtClean="0"/>
              <a:t>Collect all related data from the customer:</a:t>
            </a:r>
            <a:endParaRPr lang="en-GB" sz="3600" b="0" smtClean="0"/>
          </a:p>
          <a:p>
            <a:pPr marL="742950" lvl="1" defTabSz="914400" eaLnBrk="1"/>
            <a:r>
              <a:rPr lang="en-GB" sz="3200" b="0" smtClean="0">
                <a:solidFill>
                  <a:srgbClr val="000099"/>
                </a:solidFill>
              </a:rPr>
              <a:t>analyze the collected data to clearly understand what the customer wants,</a:t>
            </a:r>
            <a:endParaRPr lang="en-GB" sz="3200" b="0" smtClean="0">
              <a:solidFill>
                <a:srgbClr val="000099"/>
              </a:solidFill>
            </a:endParaRPr>
          </a:p>
          <a:p>
            <a:pPr marL="742950" lvl="1" defTabSz="914400" eaLnBrk="1"/>
            <a:r>
              <a:rPr lang="en-GB" sz="3200" b="0" smtClean="0"/>
              <a:t>find out any inconsistencies and incompleteness in the requirements,</a:t>
            </a:r>
            <a:endParaRPr lang="en-GB" sz="3200" b="0" smtClean="0"/>
          </a:p>
          <a:p>
            <a:pPr marL="742950" lvl="1" defTabSz="914400" eaLnBrk="1"/>
            <a:r>
              <a:rPr lang="en-GB" sz="3200" b="0" smtClean="0"/>
              <a:t>resolve all inconsistencies and incompleteness.</a:t>
            </a:r>
            <a:endParaRPr lang="en-GB" sz="3200" b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Requirements Gathering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081587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Gathering relevant data: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usually collected from the end-users through interviews and discussions.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For example,  for a business accounting software:</a:t>
            </a:r>
            <a:endParaRPr lang="en-GB" sz="3200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sz="2800" b="0" smtClean="0"/>
              <a:t>interview all the accountants of the organization to find out their requirements. </a:t>
            </a:r>
            <a:endParaRPr lang="en-GB" sz="28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Requirements Analysis </a:t>
            </a:r>
            <a:r>
              <a:rPr lang="en-GB" sz="1800" smtClean="0">
                <a:solidFill>
                  <a:srgbClr val="0033CC"/>
                </a:solidFill>
              </a:rPr>
              <a:t>(CONT.)</a:t>
            </a:r>
            <a:endParaRPr lang="en-GB" sz="1800" smtClean="0">
              <a:solidFill>
                <a:srgbClr val="0033CC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11300"/>
            <a:ext cx="8567738" cy="5262563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915"/>
              </a:spcBef>
            </a:pPr>
            <a:r>
              <a:rPr lang="en-GB" sz="4000" b="0" smtClean="0"/>
              <a:t>The data you initially collect from the users:</a:t>
            </a:r>
            <a:endParaRPr lang="en-GB" sz="40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b="0" smtClean="0"/>
              <a:t>would usually contain several contradictions and ambiguities: </a:t>
            </a:r>
            <a:endParaRPr lang="en-GB" sz="36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b="0" smtClean="0"/>
              <a:t>each user  typically has only a partial and incomplete view of the system.</a:t>
            </a:r>
            <a:endParaRPr lang="en-GB" sz="36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</a:t>
            </a:r>
            <a:endParaRPr lang="en-GB" smtClean="0">
              <a:solidFill>
                <a:srgbClr val="0000CC"/>
              </a:solidFill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430338"/>
            <a:ext cx="9202738" cy="46990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3600" smtClean="0">
                <a:solidFill>
                  <a:srgbClr val="0000CC"/>
                </a:solidFill>
              </a:rPr>
              <a:t>A software life cycle model (or  process model):</a:t>
            </a:r>
            <a:endParaRPr lang="en-GB" sz="3600" smtClean="0">
              <a:solidFill>
                <a:srgbClr val="0000CC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>
                <a:solidFill>
                  <a:srgbClr val="0000CC"/>
                </a:solidFill>
              </a:rPr>
              <a:t>a descriptive and diagrammatic model of software life cycle</a:t>
            </a:r>
            <a:r>
              <a:rPr lang="en-GB" sz="3200" smtClean="0">
                <a:solidFill>
                  <a:srgbClr val="FFFF00"/>
                </a:solidFill>
              </a:rPr>
              <a:t>:</a:t>
            </a:r>
            <a:endParaRPr lang="en-GB" sz="3200" smtClean="0">
              <a:solidFill>
                <a:srgbClr val="FFFF00"/>
              </a:solidFill>
            </a:endParaRPr>
          </a:p>
          <a:p>
            <a:pPr marL="742950" lvl="1" defTabSz="914400" eaLnBrk="1">
              <a:spcBef>
                <a:spcPts val="540"/>
              </a:spcBef>
            </a:pPr>
            <a:r>
              <a:rPr lang="en-GB" smtClean="0"/>
              <a:t>identifies all the activities required for product development, </a:t>
            </a:r>
            <a:endParaRPr lang="en-GB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smtClean="0"/>
              <a:t>establishes a precedence ordering among the different activities,</a:t>
            </a:r>
            <a:endParaRPr lang="en-GB" smtClean="0"/>
          </a:p>
          <a:p>
            <a:pPr marL="742950" lvl="1" defTabSz="914400" eaLnBrk="1">
              <a:spcBef>
                <a:spcPts val="540"/>
              </a:spcBef>
            </a:pPr>
            <a:r>
              <a:rPr lang="en-GB" smtClean="0"/>
              <a:t>Divides life cycle into phases.  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Requirements Analysis </a:t>
            </a:r>
            <a:r>
              <a:rPr lang="en-GB" sz="1800" smtClean="0">
                <a:solidFill>
                  <a:srgbClr val="0033CC"/>
                </a:solidFill>
              </a:rPr>
              <a:t>(CONT.)</a:t>
            </a:r>
            <a:endParaRPr lang="en-GB" sz="1800" smtClean="0">
              <a:solidFill>
                <a:srgbClr val="0033CC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0800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b="0" smtClean="0"/>
              <a:t>Ambiguities and contradictions: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must be identified </a:t>
            </a:r>
            <a:endParaRPr lang="en-GB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b="0" smtClean="0"/>
              <a:t>resolved by discussions with the customers.</a:t>
            </a:r>
            <a:r>
              <a:rPr lang="en-GB" sz="3200" b="0" smtClean="0"/>
              <a:t> </a:t>
            </a:r>
            <a:endParaRPr lang="en-GB" sz="3200" b="0" smtClean="0"/>
          </a:p>
          <a:p>
            <a:pPr marL="342900" indent="-342900" defTabSz="914400" eaLnBrk="1">
              <a:spcBef>
                <a:spcPts val="825"/>
              </a:spcBef>
            </a:pPr>
            <a:r>
              <a:rPr lang="en-GB" b="0" smtClean="0"/>
              <a:t>Next, requirements are organized: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into a </a:t>
            </a:r>
            <a:r>
              <a:rPr lang="en-GB" b="0" smtClean="0">
                <a:solidFill>
                  <a:srgbClr val="000099"/>
                </a:solidFill>
              </a:rPr>
              <a:t>Software Requirements Specification (SRS) document.</a:t>
            </a:r>
            <a:endParaRPr lang="en-GB" b="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Requirements Analysis </a:t>
            </a:r>
            <a:r>
              <a:rPr lang="en-GB" sz="1800" smtClean="0">
                <a:solidFill>
                  <a:srgbClr val="0033CC"/>
                </a:solidFill>
              </a:rPr>
              <a:t>(CONT.)</a:t>
            </a:r>
            <a:endParaRPr lang="en-GB" sz="1800" smtClean="0">
              <a:solidFill>
                <a:srgbClr val="0033CC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4400" b="0" smtClean="0"/>
              <a:t>Engineers doing requirements analysis and specification: </a:t>
            </a:r>
            <a:endParaRPr lang="en-GB" sz="4400" b="0" smtClean="0"/>
          </a:p>
          <a:p>
            <a:pPr marL="742950" lvl="1" defTabSz="914400" eaLnBrk="1">
              <a:spcBef>
                <a:spcPts val="950"/>
              </a:spcBef>
            </a:pPr>
            <a:r>
              <a:rPr lang="en-GB" sz="4000" b="0" smtClean="0"/>
              <a:t>are designated as  </a:t>
            </a:r>
            <a:r>
              <a:rPr lang="en-GB" sz="3600" b="0" u="sng" smtClean="0">
                <a:solidFill>
                  <a:srgbClr val="0033CC"/>
                </a:solidFill>
                <a:latin typeface="Arial" panose="020B0604020202020204" pitchFamily="34" charset="0"/>
              </a:rPr>
              <a:t>analysts</a:t>
            </a:r>
            <a:r>
              <a:rPr lang="en-GB" sz="4000" b="0" smtClean="0">
                <a:solidFill>
                  <a:srgbClr val="0033CC"/>
                </a:solidFill>
                <a:latin typeface="Arial" panose="020B0604020202020204" pitchFamily="34" charset="0"/>
              </a:rPr>
              <a:t>.</a:t>
            </a:r>
            <a:r>
              <a:rPr lang="en-GB" sz="4000" b="0" smtClean="0">
                <a:latin typeface="Arial" panose="020B0604020202020204" pitchFamily="34" charset="0"/>
              </a:rPr>
              <a:t>   </a:t>
            </a:r>
            <a:endParaRPr lang="en-GB" sz="4000" b="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z="5400" smtClean="0">
                <a:solidFill>
                  <a:srgbClr val="0033CC"/>
                </a:solidFill>
              </a:rPr>
              <a:t>Design</a:t>
            </a:r>
            <a:endParaRPr lang="en-GB" sz="5400" smtClean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915"/>
              </a:spcBef>
            </a:pPr>
            <a:r>
              <a:rPr lang="en-GB" sz="4000" b="0" smtClean="0"/>
              <a:t>Design  phase transforms  requirements  specification:</a:t>
            </a:r>
            <a:endParaRPr lang="en-GB" sz="40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b="0" smtClean="0"/>
              <a:t> into a  form suitable for implementation in some programming language.</a:t>
            </a:r>
            <a:endParaRPr lang="en-GB" sz="36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z="5400" smtClean="0">
                <a:solidFill>
                  <a:srgbClr val="0033CC"/>
                </a:solidFill>
              </a:rPr>
              <a:t>Design</a:t>
            </a:r>
            <a:endParaRPr lang="en-GB" sz="5400" smtClean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11300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In technical terms: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800000"/>
                </a:solidFill>
              </a:rPr>
              <a:t>during design phase,  </a:t>
            </a:r>
            <a:r>
              <a:rPr lang="en-GB" sz="3200" b="0" u="sng" smtClean="0">
                <a:solidFill>
                  <a:srgbClr val="800000"/>
                </a:solidFill>
                <a:latin typeface="Lucida Console" panose="020B0609040504020204" pitchFamily="49" charset="0"/>
              </a:rPr>
              <a:t>software architecture</a:t>
            </a:r>
            <a:r>
              <a:rPr lang="en-GB" sz="3200" b="0" smtClean="0">
                <a:solidFill>
                  <a:srgbClr val="800000"/>
                </a:solidFill>
              </a:rPr>
              <a:t> is derived from the SRS document.</a:t>
            </a:r>
            <a:r>
              <a:rPr lang="en-GB" sz="3200" b="0" smtClean="0"/>
              <a:t>  </a:t>
            </a:r>
            <a:endParaRPr lang="en-GB" sz="3200" b="0" smtClean="0"/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Two design approaches: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traditional approach, 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object oriented approach. 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Traditional Design Approach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933575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4400" smtClean="0"/>
              <a:t>Consists of  two activities:</a:t>
            </a:r>
            <a:endParaRPr lang="en-GB" sz="4400" smtClean="0"/>
          </a:p>
          <a:p>
            <a:pPr marL="742950" lvl="1" defTabSz="914400" eaLnBrk="1">
              <a:spcBef>
                <a:spcPts val="890"/>
              </a:spcBef>
            </a:pPr>
            <a:r>
              <a:rPr lang="en-GB" sz="4000" smtClean="0"/>
              <a:t>Structured analysis </a:t>
            </a:r>
            <a:endParaRPr lang="en-GB" sz="4000" smtClean="0"/>
          </a:p>
          <a:p>
            <a:pPr marL="742950" lvl="1" defTabSz="914400" eaLnBrk="1">
              <a:spcBef>
                <a:spcPts val="890"/>
              </a:spcBef>
            </a:pPr>
            <a:r>
              <a:rPr lang="en-GB" sz="4000" smtClean="0"/>
              <a:t>Structured design</a:t>
            </a:r>
            <a:endParaRPr lang="en-GB" sz="4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Structured Analysis Activity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27213"/>
            <a:ext cx="8567738" cy="46402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Identify all the functions to be performed.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Identify data flow among the functions. 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Decompose each function  recursively into sub-functions.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Identify data flow among the  subfunctions as well.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Structured Analysis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9657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Carried out using</a:t>
            </a:r>
            <a:r>
              <a:rPr lang="en-GB" sz="3600" b="0" smtClean="0">
                <a:solidFill>
                  <a:srgbClr val="000099"/>
                </a:solidFill>
              </a:rPr>
              <a:t> Data flow diagrams (DFDs)</a:t>
            </a:r>
            <a:r>
              <a:rPr lang="en-GB" sz="3600" b="0" smtClean="0"/>
              <a:t>. </a:t>
            </a:r>
            <a:endParaRPr lang="en-GB" sz="3600" b="0" smtClean="0"/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After structured analysis, carry out structured design: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architectural design (or high-level design)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detailed design (or low-level design).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Structured Design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8561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u="sng" smtClean="0"/>
              <a:t>High-level design:</a:t>
            </a:r>
            <a:r>
              <a:rPr lang="en-GB" b="0" smtClean="0"/>
              <a:t>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decompose the system into </a:t>
            </a:r>
            <a:r>
              <a:rPr lang="en-GB" b="0" i="1" u="sng" smtClean="0">
                <a:solidFill>
                  <a:srgbClr val="800000"/>
                </a:solidFill>
              </a:rPr>
              <a:t>modules</a:t>
            </a:r>
            <a:r>
              <a:rPr lang="en-GB" b="0" smtClean="0"/>
              <a:t>,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represent invocation relationships among the modules. 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u="sng" smtClean="0"/>
              <a:t>Detailed design:</a:t>
            </a:r>
            <a:endParaRPr lang="en-GB" b="0" u="sng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different modules designed in greater detail: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data structures and algorithms for each module are designed.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Object Oriented Design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First identify various objects (real world entities)  occurring in the problem:</a:t>
            </a:r>
            <a:endParaRPr lang="en-GB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b="0" smtClean="0"/>
              <a:t>identify the relationships among the objects. </a:t>
            </a:r>
            <a:endParaRPr lang="en-GB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b="0" smtClean="0"/>
              <a:t>For example, the objects in a pay-roll software may be:</a:t>
            </a:r>
            <a:endParaRPr lang="en-GB" b="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b="0" smtClean="0"/>
              <a:t>employees, </a:t>
            </a:r>
            <a:endParaRPr lang="en-GB" b="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b="0" smtClean="0"/>
              <a:t>managers, </a:t>
            </a:r>
            <a:endParaRPr lang="en-GB" b="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b="0" smtClean="0"/>
              <a:t>pay-roll register,</a:t>
            </a:r>
            <a:endParaRPr lang="en-GB" b="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b="0" smtClean="0"/>
              <a:t>Departments, etc.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Object Oriented Design </a:t>
            </a:r>
            <a:r>
              <a:rPr lang="en-GB" sz="1800" smtClean="0">
                <a:solidFill>
                  <a:srgbClr val="0033CC"/>
                </a:solidFill>
              </a:rPr>
              <a:t>(CONT.)</a:t>
            </a:r>
            <a:endParaRPr lang="en-GB" sz="1800" smtClean="0">
              <a:solidFill>
                <a:srgbClr val="0033CC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Object structure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further refined to obtain the detailed design.</a:t>
            </a:r>
            <a:endParaRPr lang="en-GB" sz="3200" b="0" smtClean="0"/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OOD has several advantages: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lower development effort, 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lower development time, 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better maintainability. 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81163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90"/>
              </a:spcBef>
            </a:pPr>
            <a:r>
              <a:rPr lang="en-GB" sz="4000" smtClean="0"/>
              <a:t>Several different activities may be carried out in each life cycle phase. </a:t>
            </a:r>
            <a:endParaRPr lang="en-GB" sz="40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For example, the design stage might consist of:</a:t>
            </a:r>
            <a:endParaRPr lang="en-GB" sz="3200" smtClean="0"/>
          </a:p>
          <a:p>
            <a:pPr marL="1143000" lvl="2" indent="-228600" defTabSz="914400" eaLnBrk="1">
              <a:spcBef>
                <a:spcPts val="625"/>
              </a:spcBef>
            </a:pPr>
            <a:r>
              <a:rPr lang="en-GB" sz="2800" smtClean="0"/>
              <a:t>structured analysis activity followed by  </a:t>
            </a:r>
            <a:endParaRPr lang="en-GB" sz="2800" smtClean="0"/>
          </a:p>
          <a:p>
            <a:pPr marL="1143000" lvl="2" indent="-228600" defTabSz="914400" eaLnBrk="1">
              <a:spcBef>
                <a:spcPts val="625"/>
              </a:spcBef>
            </a:pPr>
            <a:r>
              <a:rPr lang="en-GB" sz="2800" smtClean="0"/>
              <a:t>structured design activity.</a:t>
            </a: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Implementation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81163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915"/>
              </a:spcBef>
            </a:pPr>
            <a:r>
              <a:rPr lang="en-GB" sz="4000" b="0" smtClean="0"/>
              <a:t>Purpose of implementation phase (aka </a:t>
            </a:r>
            <a:r>
              <a:rPr lang="en-GB" sz="4000" b="0" smtClean="0">
                <a:solidFill>
                  <a:srgbClr val="800000"/>
                </a:solidFill>
              </a:rPr>
              <a:t>coding and unit testing</a:t>
            </a:r>
            <a:r>
              <a:rPr lang="en-GB" sz="4000" b="0" smtClean="0"/>
              <a:t> phase):</a:t>
            </a:r>
            <a:endParaRPr lang="en-GB" sz="40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b="0" smtClean="0"/>
              <a:t>translate software design into source code. </a:t>
            </a:r>
            <a:endParaRPr lang="en-GB" sz="36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Implementation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771650"/>
            <a:ext cx="8567738" cy="4779963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During the implementation phase: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each module of the design is  coded, 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each module is unit tested</a:t>
            </a:r>
            <a:endParaRPr lang="en-GB" sz="3200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sz="2800" b="0" smtClean="0"/>
              <a:t>tested independently as a stand alone unit, and debugged, </a:t>
            </a:r>
            <a:endParaRPr lang="en-GB" sz="28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each module is documented.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Implementation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The purpose of  unit testing: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test if individual modules work correctly.  </a:t>
            </a:r>
            <a:endParaRPr lang="en-GB" sz="3200" b="0" smtClean="0"/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The end product of implementation  phase: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0033CC"/>
                </a:solidFill>
              </a:rPr>
              <a:t>a set of program modules that have been  tested individually.</a:t>
            </a:r>
            <a:endParaRPr lang="en-GB" sz="3200" b="0" smtClean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Integration and System Testing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30388"/>
            <a:ext cx="8567738" cy="4973637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Different modules are integrated in a planned manner: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>
                <a:solidFill>
                  <a:srgbClr val="800000"/>
                </a:solidFill>
              </a:rPr>
              <a:t>modules are almost never integrated in one shot.</a:t>
            </a:r>
            <a:endParaRPr lang="en-GB" b="0" smtClean="0">
              <a:solidFill>
                <a:srgbClr val="800000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Normally integration is carried out through a number of steps.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During each integration step,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the partially integrated system is tested.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Integration and System Testing</a:t>
            </a:r>
            <a:endParaRPr lang="en-GB" sz="4400" smtClean="0">
              <a:solidFill>
                <a:srgbClr val="0033CC"/>
              </a:solidFill>
            </a:endParaRPr>
          </a:p>
        </p:txBody>
      </p:sp>
      <p:grpSp>
        <p:nvGrpSpPr>
          <p:cNvPr id="30723" name="Group 3"/>
          <p:cNvGrpSpPr/>
          <p:nvPr/>
        </p:nvGrpSpPr>
        <p:grpSpPr bwMode="auto">
          <a:xfrm>
            <a:off x="2788920" y="2328863"/>
            <a:ext cx="2316480" cy="1831657"/>
            <a:chOff x="1872" y="1200"/>
            <a:chExt cx="863" cy="575"/>
          </a:xfrm>
        </p:grpSpPr>
        <p:sp>
          <p:nvSpPr>
            <p:cNvPr id="30733" name="AutoShape 4"/>
            <p:cNvSpPr>
              <a:spLocks noChangeArrowheads="1"/>
            </p:cNvSpPr>
            <p:nvPr/>
          </p:nvSpPr>
          <p:spPr bwMode="auto">
            <a:xfrm>
              <a:off x="1872" y="1200"/>
              <a:ext cx="863" cy="575"/>
            </a:xfrm>
            <a:prstGeom prst="roundRect">
              <a:avLst>
                <a:gd name="adj" fmla="val 171"/>
              </a:avLst>
            </a:prstGeom>
            <a:solidFill>
              <a:srgbClr val="8BAE6C"/>
            </a:solidFill>
            <a:ln w="9525">
              <a:solidFill>
                <a:srgbClr val="0033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0734" name="Text Box 5"/>
            <p:cNvSpPr txBox="1">
              <a:spLocks noChangeArrowheads="1"/>
            </p:cNvSpPr>
            <p:nvPr/>
          </p:nvSpPr>
          <p:spPr bwMode="auto">
            <a:xfrm>
              <a:off x="2034" y="1425"/>
              <a:ext cx="575" cy="1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9841" tIns="51588" rIns="19841" bIns="51588"/>
            <a:lstStyle/>
            <a:p>
              <a:pPr algn="ctr" defTabSz="1007745">
                <a:lnSpc>
                  <a:spcPct val="85000"/>
                </a:lnSpc>
                <a:spcBef>
                  <a:spcPts val="1765"/>
                </a:spcBef>
                <a:tabLst>
                  <a:tab pos="798195" algn="l"/>
                </a:tabLst>
              </a:pPr>
              <a:r>
                <a:rPr lang="en-GB" sz="3100" b="1" dirty="0">
                  <a:solidFill>
                    <a:srgbClr val="FFFFFF"/>
                  </a:solidFill>
                  <a:latin typeface="times" charset="0"/>
                </a:rPr>
                <a:t>M1</a:t>
              </a:r>
              <a:endParaRPr lang="en-GB" sz="3100" b="1" dirty="0">
                <a:solidFill>
                  <a:srgbClr val="FFFFFF"/>
                </a:solidFill>
                <a:latin typeface="times" charset="0"/>
              </a:endParaRPr>
            </a:p>
          </p:txBody>
        </p:sp>
      </p:grpSp>
      <p:grpSp>
        <p:nvGrpSpPr>
          <p:cNvPr id="30724" name="Group 6"/>
          <p:cNvGrpSpPr/>
          <p:nvPr/>
        </p:nvGrpSpPr>
        <p:grpSpPr bwMode="auto">
          <a:xfrm>
            <a:off x="5148143" y="4206803"/>
            <a:ext cx="2381885" cy="1797757"/>
            <a:chOff x="2601" y="1781"/>
            <a:chExt cx="671" cy="575"/>
          </a:xfrm>
        </p:grpSpPr>
        <p:sp>
          <p:nvSpPr>
            <p:cNvPr id="30731" name="AutoShape 7"/>
            <p:cNvSpPr>
              <a:spLocks noChangeArrowheads="1"/>
            </p:cNvSpPr>
            <p:nvPr/>
          </p:nvSpPr>
          <p:spPr bwMode="auto">
            <a:xfrm>
              <a:off x="2601" y="1781"/>
              <a:ext cx="671" cy="575"/>
            </a:xfrm>
            <a:prstGeom prst="roundRect">
              <a:avLst>
                <a:gd name="adj" fmla="val 171"/>
              </a:avLst>
            </a:prstGeom>
            <a:solidFill>
              <a:srgbClr val="000099"/>
            </a:solidFill>
            <a:ln w="9525">
              <a:solidFill>
                <a:srgbClr val="003300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2868" y="1994"/>
              <a:ext cx="206" cy="1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9841" tIns="51588" rIns="19841" bIns="51588"/>
            <a:lstStyle/>
            <a:p>
              <a:pPr defTabSz="1007745">
                <a:lnSpc>
                  <a:spcPct val="85000"/>
                </a:lnSpc>
                <a:spcBef>
                  <a:spcPts val="1765"/>
                </a:spcBef>
                <a:tabLst>
                  <a:tab pos="798195" algn="l"/>
                </a:tabLst>
              </a:pPr>
              <a:r>
                <a:rPr lang="en-GB" sz="3100" b="1" dirty="0">
                  <a:solidFill>
                    <a:srgbClr val="FFFFFF"/>
                  </a:solidFill>
                  <a:latin typeface="times" charset="0"/>
                </a:rPr>
                <a:t>M4</a:t>
              </a:r>
              <a:endParaRPr lang="en-GB" sz="3100" b="1" dirty="0">
                <a:solidFill>
                  <a:srgbClr val="FFFFFF"/>
                </a:solidFill>
                <a:latin typeface="times" charset="0"/>
              </a:endParaRPr>
            </a:p>
          </p:txBody>
        </p:sp>
      </p:grpSp>
      <p:grpSp>
        <p:nvGrpSpPr>
          <p:cNvPr id="30725" name="Group 9"/>
          <p:cNvGrpSpPr/>
          <p:nvPr/>
        </p:nvGrpSpPr>
        <p:grpSpPr bwMode="auto">
          <a:xfrm>
            <a:off x="2773679" y="4190365"/>
            <a:ext cx="2331721" cy="1844675"/>
            <a:chOff x="1872" y="1776"/>
            <a:chExt cx="719" cy="575"/>
          </a:xfrm>
        </p:grpSpPr>
        <p:sp>
          <p:nvSpPr>
            <p:cNvPr id="30729" name="AutoShape 10"/>
            <p:cNvSpPr>
              <a:spLocks noChangeArrowheads="1"/>
            </p:cNvSpPr>
            <p:nvPr/>
          </p:nvSpPr>
          <p:spPr bwMode="auto">
            <a:xfrm>
              <a:off x="1872" y="1776"/>
              <a:ext cx="719" cy="575"/>
            </a:xfrm>
            <a:prstGeom prst="roundRect">
              <a:avLst>
                <a:gd name="adj" fmla="val 171"/>
              </a:avLst>
            </a:prstGeom>
            <a:solidFill>
              <a:srgbClr val="FF66FF"/>
            </a:solidFill>
            <a:ln w="9525">
              <a:solidFill>
                <a:srgbClr val="003300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0" name="Text Box 11"/>
            <p:cNvSpPr txBox="1">
              <a:spLocks noChangeArrowheads="1"/>
            </p:cNvSpPr>
            <p:nvPr/>
          </p:nvSpPr>
          <p:spPr bwMode="auto">
            <a:xfrm>
              <a:off x="2006" y="1991"/>
              <a:ext cx="479" cy="1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9841" tIns="51588" rIns="19841" bIns="51588"/>
            <a:lstStyle/>
            <a:p>
              <a:pPr algn="ctr" defTabSz="1007745">
                <a:lnSpc>
                  <a:spcPct val="85000"/>
                </a:lnSpc>
                <a:spcBef>
                  <a:spcPts val="1765"/>
                </a:spcBef>
                <a:tabLst>
                  <a:tab pos="798195" algn="l"/>
                </a:tabLst>
              </a:pPr>
              <a:r>
                <a:rPr lang="en-GB" sz="3100" b="1" dirty="0">
                  <a:solidFill>
                    <a:srgbClr val="FFFFFF"/>
                  </a:solidFill>
                  <a:latin typeface="times" charset="0"/>
                </a:rPr>
                <a:t>M3</a:t>
              </a:r>
              <a:endParaRPr lang="en-GB" sz="3100" b="1" dirty="0">
                <a:solidFill>
                  <a:srgbClr val="FFFFFF"/>
                </a:solidFill>
                <a:latin typeface="times" charset="0"/>
              </a:endParaRPr>
            </a:p>
          </p:txBody>
        </p:sp>
      </p:grpSp>
      <p:grpSp>
        <p:nvGrpSpPr>
          <p:cNvPr id="30726" name="Group 12"/>
          <p:cNvGrpSpPr/>
          <p:nvPr/>
        </p:nvGrpSpPr>
        <p:grpSpPr bwMode="auto">
          <a:xfrm>
            <a:off x="5146675" y="2344103"/>
            <a:ext cx="2381885" cy="1831657"/>
            <a:chOff x="2592" y="1200"/>
            <a:chExt cx="671" cy="575"/>
          </a:xfrm>
        </p:grpSpPr>
        <p:sp>
          <p:nvSpPr>
            <p:cNvPr id="30727" name="AutoShape 13"/>
            <p:cNvSpPr>
              <a:spLocks noChangeArrowheads="1"/>
            </p:cNvSpPr>
            <p:nvPr/>
          </p:nvSpPr>
          <p:spPr bwMode="auto">
            <a:xfrm>
              <a:off x="2592" y="1200"/>
              <a:ext cx="671" cy="575"/>
            </a:xfrm>
            <a:prstGeom prst="roundRect">
              <a:avLst>
                <a:gd name="adj" fmla="val 171"/>
              </a:avLst>
            </a:prstGeom>
            <a:solidFill>
              <a:srgbClr val="800000"/>
            </a:solidFill>
            <a:ln w="9525">
              <a:solidFill>
                <a:srgbClr val="0033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0728" name="Text Box 14"/>
            <p:cNvSpPr txBox="1">
              <a:spLocks noChangeArrowheads="1"/>
            </p:cNvSpPr>
            <p:nvPr/>
          </p:nvSpPr>
          <p:spPr bwMode="auto">
            <a:xfrm>
              <a:off x="2688" y="1421"/>
              <a:ext cx="479" cy="15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9841" tIns="51588" rIns="19841" bIns="51588"/>
            <a:lstStyle/>
            <a:p>
              <a:pPr algn="ctr" defTabSz="1007745">
                <a:lnSpc>
                  <a:spcPct val="85000"/>
                </a:lnSpc>
                <a:spcBef>
                  <a:spcPts val="1765"/>
                </a:spcBef>
                <a:tabLst>
                  <a:tab pos="798195" algn="l"/>
                </a:tabLst>
              </a:pPr>
              <a:r>
                <a:rPr lang="en-GB" sz="3100" b="1" dirty="0">
                  <a:solidFill>
                    <a:srgbClr val="FFFFFF"/>
                  </a:solidFill>
                  <a:latin typeface="times" charset="0"/>
                </a:rPr>
                <a:t>M2</a:t>
              </a:r>
              <a:endParaRPr lang="en-GB" sz="3100" b="1" dirty="0">
                <a:solidFill>
                  <a:srgbClr val="FFFFFF"/>
                </a:solidFill>
                <a:latin typeface="time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System Testing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79625"/>
            <a:ext cx="9013825" cy="515302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After all the modules have been successfully integrated and tested: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800000"/>
                </a:solidFill>
              </a:rPr>
              <a:t>system testing is carried out.</a:t>
            </a:r>
            <a:endParaRPr lang="en-GB" sz="3200" b="0" smtClean="0">
              <a:solidFill>
                <a:srgbClr val="800000"/>
              </a:solidFill>
            </a:endParaRPr>
          </a:p>
          <a:p>
            <a:pPr marL="342900" indent="-342900" defTabSz="914400" eaLnBrk="1">
              <a:spcBef>
                <a:spcPts val="825"/>
              </a:spcBef>
            </a:pPr>
            <a:r>
              <a:rPr lang="en-GB" sz="3600" b="0" u="sng" smtClean="0"/>
              <a:t>Goal of system testing:</a:t>
            </a:r>
            <a:endParaRPr lang="en-GB" sz="3600" b="0" u="sng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>
                <a:solidFill>
                  <a:srgbClr val="000099"/>
                </a:solidFill>
                <a:latin typeface="Lucida Console" panose="020B0609040504020204" pitchFamily="49" charset="0"/>
              </a:rPr>
              <a:t>ensure that the developed system functions according to its requirements as specified in the SRS document</a:t>
            </a:r>
            <a:r>
              <a:rPr lang="en-GB" sz="3200" b="0" smtClean="0">
                <a:solidFill>
                  <a:srgbClr val="000099"/>
                </a:solidFill>
              </a:rPr>
              <a:t>.</a:t>
            </a:r>
            <a:endParaRPr lang="en-GB" sz="3200" b="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Maintenance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11300"/>
            <a:ext cx="8884285" cy="526288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915"/>
              </a:spcBef>
            </a:pPr>
            <a:r>
              <a:rPr lang="en-GB" sz="4000" b="0" smtClean="0"/>
              <a:t>Maintenance of any software product: </a:t>
            </a:r>
            <a:endParaRPr lang="en-GB" sz="40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smtClean="0"/>
              <a:t>requires much more effort than the effort to develop the product itself.</a:t>
            </a:r>
            <a:endParaRPr lang="en-GB" sz="360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smtClean="0"/>
              <a:t>development effort to maintenance effort is typically 40:60.</a:t>
            </a:r>
            <a:endParaRPr lang="en-GB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Maintenance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904288" cy="505777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z="2800" b="0" u="sng" smtClean="0">
                <a:solidFill>
                  <a:srgbClr val="800000"/>
                </a:solidFill>
              </a:rPr>
              <a:t>Corrective maintenance:</a:t>
            </a:r>
            <a:r>
              <a:rPr lang="en-GB" sz="2800" b="0" smtClean="0"/>
              <a:t> </a:t>
            </a:r>
            <a:endParaRPr lang="en-GB" sz="28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Correct errors which were not discovered during the product development  phases.</a:t>
            </a:r>
            <a:endParaRPr lang="en-GB" sz="2400" b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800" b="0" u="sng" smtClean="0">
                <a:solidFill>
                  <a:srgbClr val="800000"/>
                </a:solidFill>
              </a:rPr>
              <a:t>Perfective maintenance: </a:t>
            </a:r>
            <a:endParaRPr lang="en-GB" sz="2800" b="0" u="sng" smtClean="0">
              <a:solidFill>
                <a:srgbClr val="800000"/>
              </a:solidFill>
            </a:endParaRPr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Improve implementation of the system</a:t>
            </a:r>
            <a:endParaRPr lang="en-GB" sz="24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enhance functionalities of the system.</a:t>
            </a:r>
            <a:endParaRPr lang="en-GB" sz="2400" b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800" b="0" u="sng" smtClean="0">
                <a:solidFill>
                  <a:srgbClr val="800000"/>
                </a:solidFill>
              </a:rPr>
              <a:t>Adaptive maintenance:</a:t>
            </a:r>
            <a:r>
              <a:rPr lang="en-GB" sz="2800" b="0" smtClean="0"/>
              <a:t> </a:t>
            </a:r>
            <a:endParaRPr lang="en-GB" sz="28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Port software to a new environment, </a:t>
            </a:r>
            <a:endParaRPr lang="en-GB" sz="2400" b="0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z="2000" b="0" smtClean="0"/>
              <a:t>e.g. to a new computer or to a new operating system.</a:t>
            </a:r>
            <a:endParaRPr lang="en-GB" sz="20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Iterative Waterfall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6783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Classical waterfall model is idealistic: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assumes that no defect is introduced during any development activity.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in practice: </a:t>
            </a:r>
            <a:endParaRPr lang="en-GB" sz="3200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sz="2800" b="0" smtClean="0"/>
              <a:t>defects do get introduced in almost every phase of the life cycle. </a:t>
            </a:r>
            <a:endParaRPr lang="en-GB" sz="28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Iterative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1931988"/>
            <a:ext cx="9013825" cy="45974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915"/>
              </a:spcBef>
            </a:pPr>
            <a:r>
              <a:rPr lang="en-GB" sz="4000" b="0" smtClean="0"/>
              <a:t>Defects usually get detected much later in the life cycle: </a:t>
            </a:r>
            <a:endParaRPr lang="en-GB" sz="4000" b="0" smtClean="0"/>
          </a:p>
          <a:p>
            <a:pPr marL="742950" lvl="1" defTabSz="914400" eaLnBrk="1">
              <a:spcBef>
                <a:spcPts val="825"/>
              </a:spcBef>
            </a:pPr>
            <a:r>
              <a:rPr lang="en-GB" sz="3600" smtClean="0"/>
              <a:t>For example, a design defect might go unnoticed till the coding or testing phase.</a:t>
            </a:r>
            <a:r>
              <a:rPr lang="en-GB" sz="3600" b="0" smtClean="0"/>
              <a:t> </a:t>
            </a:r>
            <a:endParaRPr lang="en-GB" sz="36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Why Model  Life Cycle ?</a:t>
            </a:r>
            <a:endParaRPr lang="en-GB" smtClean="0">
              <a:solidFill>
                <a:srgbClr val="0000CC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3600" smtClean="0"/>
              <a:t>A written description:</a:t>
            </a:r>
            <a:endParaRPr lang="en-GB" sz="36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Forms a common understanding of activities among the software developers.</a:t>
            </a:r>
            <a:endParaRPr lang="en-GB" sz="32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Helps  in identifying inconsistencies, redundancies, and omissions in the development process. </a:t>
            </a:r>
            <a:endParaRPr lang="en-GB" sz="32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Helps in tailoring a process model for specific projects.</a:t>
            </a:r>
            <a:endParaRPr lang="en-GB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Iterative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Once a defect is detected: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we need to go back to the phase where it was introduced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 redo some of the work done during that and all subsequent phases. 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Therefore we need feedback paths in the classical waterfall model.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dirty="0" smtClean="0">
                <a:solidFill>
                  <a:srgbClr val="0033CC"/>
                </a:solidFill>
              </a:rPr>
              <a:t>Iterative Waterfall Model </a:t>
            </a:r>
            <a:r>
              <a:rPr lang="en-GB" sz="2000" dirty="0" smtClean="0">
                <a:solidFill>
                  <a:srgbClr val="0033CC"/>
                </a:solidFill>
              </a:rPr>
              <a:t>(CONT.)</a:t>
            </a:r>
            <a:endParaRPr lang="en-GB" sz="2000" dirty="0" smtClean="0">
              <a:solidFill>
                <a:srgbClr val="0033CC"/>
              </a:solidFill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2393950" y="2134871"/>
            <a:ext cx="2278063" cy="441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 dirty="0">
                <a:solidFill>
                  <a:schemeClr val="tx1"/>
                </a:solidFill>
                <a:latin typeface="times" charset="0"/>
              </a:rPr>
              <a:t>Feasibility Study</a:t>
            </a:r>
            <a:endParaRPr lang="en-GB" sz="2000" b="1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892" name="AutoShape 4"/>
          <p:cNvSpPr>
            <a:spLocks noChangeArrowheads="1"/>
          </p:cNvSpPr>
          <p:nvPr/>
        </p:nvSpPr>
        <p:spPr bwMode="auto">
          <a:xfrm>
            <a:off x="2272030" y="2054225"/>
            <a:ext cx="2300605" cy="668655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229610" y="2834640"/>
            <a:ext cx="2014538" cy="403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Req.   Analysis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894" name="AutoShape 6"/>
          <p:cNvSpPr>
            <a:spLocks noChangeArrowheads="1"/>
          </p:cNvSpPr>
          <p:nvPr/>
        </p:nvSpPr>
        <p:spPr bwMode="auto">
          <a:xfrm>
            <a:off x="3125470" y="2830830"/>
            <a:ext cx="2034540" cy="563245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913505" y="3702050"/>
            <a:ext cx="2014538" cy="401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Design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3902710" y="3648075"/>
            <a:ext cx="1930400" cy="417513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4574223" y="4362768"/>
            <a:ext cx="2014537" cy="403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Coding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898" name="AutoShape 10"/>
          <p:cNvSpPr>
            <a:spLocks noChangeArrowheads="1"/>
          </p:cNvSpPr>
          <p:nvPr/>
        </p:nvSpPr>
        <p:spPr bwMode="auto">
          <a:xfrm>
            <a:off x="4574223" y="4322763"/>
            <a:ext cx="1930400" cy="417512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5245735" y="5055870"/>
            <a:ext cx="2014538" cy="403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algn="ctr"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Testing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5245735" y="4991100"/>
            <a:ext cx="1930400" cy="419100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5918835" y="5664200"/>
            <a:ext cx="2014538" cy="401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140"/>
              </a:spcBef>
              <a:tabLst>
                <a:tab pos="952500" algn="l"/>
                <a:tab pos="1905000" algn="l"/>
              </a:tabLst>
            </a:pPr>
            <a:r>
              <a:rPr lang="en-GB" sz="2000" b="1">
                <a:solidFill>
                  <a:schemeClr val="tx1"/>
                </a:solidFill>
                <a:latin typeface="times" charset="0"/>
              </a:rPr>
              <a:t> Maintenance</a:t>
            </a:r>
            <a:endParaRPr lang="en-GB" sz="2000" b="1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37902" name="AutoShape 14"/>
          <p:cNvSpPr>
            <a:spLocks noChangeArrowheads="1"/>
          </p:cNvSpPr>
          <p:nvPr/>
        </p:nvSpPr>
        <p:spPr bwMode="auto">
          <a:xfrm>
            <a:off x="5918835" y="5664200"/>
            <a:ext cx="1930400" cy="417513"/>
          </a:xfrm>
          <a:prstGeom prst="roundRect">
            <a:avLst>
              <a:gd name="adj" fmla="val 417"/>
            </a:avLst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Line 15"/>
          <p:cNvSpPr>
            <a:spLocks noChangeShapeType="1"/>
          </p:cNvSpPr>
          <p:nvPr/>
        </p:nvSpPr>
        <p:spPr bwMode="auto">
          <a:xfrm>
            <a:off x="4574223" y="2458720"/>
            <a:ext cx="252412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04" name="Line 16"/>
          <p:cNvSpPr>
            <a:spLocks noChangeShapeType="1"/>
          </p:cNvSpPr>
          <p:nvPr/>
        </p:nvSpPr>
        <p:spPr bwMode="auto">
          <a:xfrm>
            <a:off x="4826635" y="2458720"/>
            <a:ext cx="0" cy="4191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05" name="Line 17"/>
          <p:cNvSpPr>
            <a:spLocks noChangeShapeType="1"/>
          </p:cNvSpPr>
          <p:nvPr/>
        </p:nvSpPr>
        <p:spPr bwMode="auto">
          <a:xfrm>
            <a:off x="5163185" y="3227388"/>
            <a:ext cx="250825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06" name="Line 18"/>
          <p:cNvSpPr>
            <a:spLocks noChangeShapeType="1"/>
          </p:cNvSpPr>
          <p:nvPr/>
        </p:nvSpPr>
        <p:spPr bwMode="auto">
          <a:xfrm>
            <a:off x="5414010" y="3227388"/>
            <a:ext cx="0" cy="42068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>
            <a:off x="5834698" y="3898900"/>
            <a:ext cx="252412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6087110" y="3898900"/>
            <a:ext cx="0" cy="42068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6506210" y="4572000"/>
            <a:ext cx="252413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>
            <a:off x="6758623" y="4572000"/>
            <a:ext cx="0" cy="41910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1" name="Line 23"/>
          <p:cNvSpPr>
            <a:spLocks noChangeShapeType="1"/>
          </p:cNvSpPr>
          <p:nvPr/>
        </p:nvSpPr>
        <p:spPr bwMode="auto">
          <a:xfrm>
            <a:off x="7179310" y="5159375"/>
            <a:ext cx="250825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12" name="Line 24"/>
          <p:cNvSpPr>
            <a:spLocks noChangeShapeType="1"/>
          </p:cNvSpPr>
          <p:nvPr/>
        </p:nvSpPr>
        <p:spPr bwMode="auto">
          <a:xfrm>
            <a:off x="7430135" y="5159375"/>
            <a:ext cx="0" cy="504825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3" name="Line 25"/>
          <p:cNvSpPr>
            <a:spLocks noChangeShapeType="1"/>
          </p:cNvSpPr>
          <p:nvPr/>
        </p:nvSpPr>
        <p:spPr bwMode="auto">
          <a:xfrm flipV="1">
            <a:off x="5498148" y="5411788"/>
            <a:ext cx="0" cy="503237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4" name="Line 26"/>
          <p:cNvSpPr>
            <a:spLocks noChangeShapeType="1"/>
          </p:cNvSpPr>
          <p:nvPr/>
        </p:nvSpPr>
        <p:spPr bwMode="auto">
          <a:xfrm flipV="1">
            <a:off x="4237673" y="4067175"/>
            <a:ext cx="0" cy="184785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5" name="Line 27"/>
          <p:cNvSpPr>
            <a:spLocks noChangeShapeType="1"/>
          </p:cNvSpPr>
          <p:nvPr/>
        </p:nvSpPr>
        <p:spPr bwMode="auto">
          <a:xfrm flipV="1">
            <a:off x="4826635" y="4740275"/>
            <a:ext cx="0" cy="117475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6" name="Line 28"/>
          <p:cNvSpPr>
            <a:spLocks noChangeShapeType="1"/>
          </p:cNvSpPr>
          <p:nvPr/>
        </p:nvSpPr>
        <p:spPr bwMode="auto">
          <a:xfrm flipH="1">
            <a:off x="2894648" y="5915025"/>
            <a:ext cx="3024187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7917" name="Line 29"/>
          <p:cNvSpPr>
            <a:spLocks noChangeShapeType="1"/>
          </p:cNvSpPr>
          <p:nvPr/>
        </p:nvSpPr>
        <p:spPr bwMode="auto">
          <a:xfrm flipV="1">
            <a:off x="2894648" y="2724150"/>
            <a:ext cx="0" cy="3190875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7918" name="Line 30"/>
          <p:cNvSpPr>
            <a:spLocks noChangeShapeType="1"/>
          </p:cNvSpPr>
          <p:nvPr/>
        </p:nvSpPr>
        <p:spPr bwMode="auto">
          <a:xfrm flipV="1">
            <a:off x="3566160" y="3395663"/>
            <a:ext cx="0" cy="2519362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Iterative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600575"/>
          </a:xfrm>
        </p:spPr>
        <p:txBody>
          <a:bodyPr lIns="19841" tIns="51588" rIns="19841" bIns="51588"/>
          <a:lstStyle/>
          <a:p>
            <a:pPr marL="342900" indent="-342900" defTabSz="914400" eaLnBrk="1">
              <a:lnSpc>
                <a:spcPct val="85000"/>
              </a:lnSpc>
              <a:spcBef>
                <a:spcPts val="250"/>
              </a:spcBef>
            </a:pPr>
            <a:r>
              <a:rPr lang="en-GB" sz="3600" b="0" smtClean="0">
                <a:solidFill>
                  <a:srgbClr val="000099"/>
                </a:solidFill>
              </a:rPr>
              <a:t>Errors should be detected </a:t>
            </a:r>
            <a:endParaRPr lang="en-GB" sz="3600" b="0" smtClean="0">
              <a:solidFill>
                <a:srgbClr val="000099"/>
              </a:solidFill>
            </a:endParaRPr>
          </a:p>
          <a:p>
            <a:pPr marL="742950" lvl="1" defTabSz="914400" eaLnBrk="1">
              <a:lnSpc>
                <a:spcPct val="85000"/>
              </a:lnSpc>
              <a:spcBef>
                <a:spcPts val="175"/>
              </a:spcBef>
              <a:buFont typeface="Symbol" panose="05050102010706020507" pitchFamily="18" charset="2"/>
              <a:buChar char="·"/>
            </a:pPr>
            <a:r>
              <a:rPr lang="en-GB" sz="3200" smtClean="0">
                <a:solidFill>
                  <a:srgbClr val="000099"/>
                </a:solidFill>
              </a:rPr>
              <a:t>in the same phase in which they are introduced.</a:t>
            </a:r>
            <a:endParaRPr lang="en-GB" sz="3200" smtClean="0">
              <a:solidFill>
                <a:srgbClr val="000099"/>
              </a:solidFill>
            </a:endParaRPr>
          </a:p>
          <a:p>
            <a:pPr marL="342900" indent="-342900" defTabSz="914400" eaLnBrk="1">
              <a:lnSpc>
                <a:spcPct val="85000"/>
              </a:lnSpc>
              <a:spcBef>
                <a:spcPts val="250"/>
              </a:spcBef>
            </a:pPr>
            <a:r>
              <a:rPr lang="en-GB" sz="3600" b="0" u="sng" smtClean="0"/>
              <a:t>For example:</a:t>
            </a:r>
            <a:r>
              <a:rPr lang="en-GB" sz="3600" b="0" smtClean="0"/>
              <a:t> </a:t>
            </a:r>
            <a:endParaRPr lang="en-GB" sz="3600" b="0" smtClean="0"/>
          </a:p>
          <a:p>
            <a:pPr marL="742950" lvl="1" defTabSz="914400" eaLnBrk="1">
              <a:lnSpc>
                <a:spcPct val="85000"/>
              </a:lnSpc>
              <a:spcBef>
                <a:spcPts val="175"/>
              </a:spcBef>
              <a:buFont typeface="Symbol" panose="05050102010706020507" pitchFamily="18" charset="2"/>
              <a:buChar char="·"/>
            </a:pPr>
            <a:r>
              <a:rPr lang="en-GB" sz="3200" b="0" smtClean="0"/>
              <a:t>if a design problem is  detected in the design phase itself, </a:t>
            </a:r>
            <a:endParaRPr lang="en-GB" sz="3200" b="0" smtClean="0"/>
          </a:p>
          <a:p>
            <a:pPr marL="1143000" lvl="2" indent="-228600" defTabSz="914400" eaLnBrk="1">
              <a:lnSpc>
                <a:spcPct val="85000"/>
              </a:lnSpc>
              <a:spcBef>
                <a:spcPts val="150"/>
              </a:spcBef>
              <a:buFont typeface="Symbol" panose="05050102010706020507" pitchFamily="18" charset="2"/>
              <a:buChar char="·"/>
            </a:pPr>
            <a:r>
              <a:rPr lang="en-GB" sz="2800" smtClean="0"/>
              <a:t>the problem can be taken care of much more easily</a:t>
            </a:r>
            <a:endParaRPr lang="en-GB" sz="2800" smtClean="0"/>
          </a:p>
          <a:p>
            <a:pPr marL="1143000" lvl="2" indent="-228600" defTabSz="914400" eaLnBrk="1">
              <a:lnSpc>
                <a:spcPct val="85000"/>
              </a:lnSpc>
              <a:spcBef>
                <a:spcPts val="150"/>
              </a:spcBef>
              <a:buFont typeface="Symbol" panose="05050102010706020507" pitchFamily="18" charset="2"/>
              <a:buChar char="·"/>
            </a:pPr>
            <a:r>
              <a:rPr lang="en-GB" sz="2800" smtClean="0"/>
              <a:t>than say if it is identified at the end of the integration and system testing phase.</a:t>
            </a: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Phase containment of errors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550"/>
              </a:spcBef>
            </a:pPr>
            <a:r>
              <a:rPr lang="en-GB" sz="2800" b="0" u="sng" smtClean="0"/>
              <a:t>Reason:</a:t>
            </a:r>
            <a:r>
              <a:rPr lang="en-GB" sz="2800" b="0" smtClean="0"/>
              <a:t> rework must be carried out not only to the design but also to  code and  test phases.</a:t>
            </a:r>
            <a:endParaRPr lang="en-GB" sz="2800" b="0" smtClean="0"/>
          </a:p>
          <a:p>
            <a:pPr marL="342900" indent="-342900" defTabSz="914400" eaLnBrk="1">
              <a:spcBef>
                <a:spcPts val="550"/>
              </a:spcBef>
            </a:pPr>
            <a:r>
              <a:rPr lang="en-GB" sz="2800" b="0" smtClean="0">
                <a:solidFill>
                  <a:srgbClr val="000099"/>
                </a:solidFill>
              </a:rPr>
              <a:t>The principle of detecting errors as close to its point of introduction as possible: </a:t>
            </a:r>
            <a:endParaRPr lang="en-GB" sz="28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490"/>
              </a:spcBef>
            </a:pPr>
            <a:r>
              <a:rPr lang="en-GB" sz="2400" b="0" smtClean="0">
                <a:solidFill>
                  <a:srgbClr val="000099"/>
                </a:solidFill>
              </a:rPr>
              <a:t>is known as</a:t>
            </a:r>
            <a:r>
              <a:rPr lang="en-GB" sz="2400" b="0" smtClean="0"/>
              <a:t> </a:t>
            </a:r>
            <a:r>
              <a:rPr lang="en-GB" sz="2000" b="0" smtClean="0">
                <a:solidFill>
                  <a:srgbClr val="CC3300"/>
                </a:solidFill>
                <a:latin typeface="Arial Black" panose="020B0A04020102020204" pitchFamily="34" charset="0"/>
              </a:rPr>
              <a:t>phase containment of errors</a:t>
            </a:r>
            <a:r>
              <a:rPr lang="en-GB" sz="2400" b="0" smtClean="0">
                <a:solidFill>
                  <a:srgbClr val="CC3300"/>
                </a:solidFill>
                <a:latin typeface="Arial Black" panose="020B0A04020102020204" pitchFamily="34" charset="0"/>
              </a:rPr>
              <a:t>.</a:t>
            </a:r>
            <a:endParaRPr lang="en-GB" sz="2400" b="0" smtClean="0">
              <a:solidFill>
                <a:srgbClr val="CC3300"/>
              </a:solidFill>
              <a:latin typeface="Arial Black" panose="020B0A04020102020204" pitchFamily="34" charset="0"/>
            </a:endParaRPr>
          </a:p>
          <a:p>
            <a:pPr marL="342900" indent="-342900" defTabSz="914400" eaLnBrk="1">
              <a:spcBef>
                <a:spcPts val="550"/>
              </a:spcBef>
            </a:pPr>
            <a:r>
              <a:rPr lang="en-GB" sz="2800" b="0" smtClean="0"/>
              <a:t>Iterative waterfall model is by far the most widely used model.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z="2400" b="0" smtClean="0"/>
              <a:t>Almost every other model is derived from the waterfall model.</a:t>
            </a:r>
            <a:endParaRPr lang="en-GB" sz="24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Classical Waterfall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Irrespective of the life cycle model actually followed: 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the documents should reflect a classical waterfall model of development,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000099"/>
                </a:solidFill>
              </a:rPr>
              <a:t>comprehension of  the documents is facilitated.  </a:t>
            </a:r>
            <a:endParaRPr lang="en-GB" sz="3200" b="0" smtClean="0">
              <a:solidFill>
                <a:srgbClr val="0000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95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60851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Before  starting actual development,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>
                <a:solidFill>
                  <a:srgbClr val="800000"/>
                </a:solidFill>
              </a:rPr>
              <a:t>a working prototype of the system should first be built.</a:t>
            </a:r>
            <a:endParaRPr lang="en-GB" b="0" smtClean="0">
              <a:solidFill>
                <a:srgbClr val="800000"/>
              </a:solidFill>
            </a:endParaRPr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>
                <a:solidFill>
                  <a:srgbClr val="000099"/>
                </a:solidFill>
              </a:rPr>
              <a:t>A prototype is a toy implementation of a system</a:t>
            </a:r>
            <a:r>
              <a:rPr lang="en-GB" b="0" smtClean="0"/>
              <a:t>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limited functional capabilities,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low reliability,  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inefficient performance.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5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29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/>
              <a:t>Reasons for developing a prototype</a:t>
            </a:r>
            <a:endParaRPr lang="en-GB" sz="440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918075"/>
          </a:xfrm>
        </p:spPr>
        <p:txBody>
          <a:bodyPr lIns="19841" tIns="51588" rIns="19841" bIns="51588"/>
          <a:lstStyle/>
          <a:p>
            <a:pPr marL="342900" indent="-342900" defTabSz="914400" eaLnBrk="1"/>
            <a:r>
              <a:rPr lang="en-GB" sz="3600" smtClean="0"/>
              <a:t>Illustrate to the customer:</a:t>
            </a:r>
            <a:endParaRPr lang="en-GB" sz="3600" smtClean="0"/>
          </a:p>
          <a:p>
            <a:pPr marL="742950" lvl="1" defTabSz="914400" eaLnBrk="1"/>
            <a:r>
              <a:rPr lang="en-GB" sz="3200" smtClean="0"/>
              <a:t>input data formats, messages, reports, or interactive dialogs. </a:t>
            </a:r>
            <a:endParaRPr lang="en-GB" sz="3200" smtClean="0"/>
          </a:p>
          <a:p>
            <a:pPr marL="342900" indent="-342900" defTabSz="914400" eaLnBrk="1"/>
            <a:r>
              <a:rPr lang="en-GB" sz="3600" smtClean="0"/>
              <a:t>Examine technical issues associated with product development: </a:t>
            </a:r>
            <a:endParaRPr lang="en-GB" sz="3600" smtClean="0"/>
          </a:p>
          <a:p>
            <a:pPr marL="742950" lvl="1" defTabSz="914400" eaLnBrk="1"/>
            <a:r>
              <a:rPr lang="en-GB" sz="3200" smtClean="0"/>
              <a:t>Often major design decisions  depend on issues like: </a:t>
            </a:r>
            <a:endParaRPr lang="en-GB" sz="3200" smtClean="0"/>
          </a:p>
          <a:p>
            <a:pPr marL="1143000" lvl="2" indent="-228600" defTabSz="914400" eaLnBrk="1"/>
            <a:r>
              <a:rPr lang="en-GB" sz="2800" smtClean="0"/>
              <a:t>response time of a hardware controller, </a:t>
            </a:r>
            <a:endParaRPr lang="en-GB" sz="2800" smtClean="0"/>
          </a:p>
          <a:p>
            <a:pPr marL="1143000" lvl="2" indent="-228600" defTabSz="914400" eaLnBrk="1"/>
            <a:r>
              <a:rPr lang="en-GB" sz="2800" smtClean="0"/>
              <a:t>efficiency of a sorting algorithm, etc.</a:t>
            </a:r>
            <a:endParaRPr lang="en-GB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dirty="0" smtClean="0"/>
              <a:t>The third reason for developing a prototype is:</a:t>
            </a:r>
            <a:endParaRPr lang="en-GB" sz="3600" b="0" dirty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dirty="0" smtClean="0">
                <a:solidFill>
                  <a:srgbClr val="000099"/>
                </a:solidFill>
              </a:rPr>
              <a:t>it is impossible to “get it right” the first time, </a:t>
            </a:r>
            <a:endParaRPr lang="en-GB" sz="3200" b="0" dirty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dirty="0" smtClean="0"/>
              <a:t>we must plan to throw away  the first product 	</a:t>
            </a:r>
            <a:endParaRPr lang="en-GB" sz="3200" b="0" dirty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sz="2800" b="0" dirty="0" smtClean="0"/>
              <a:t>if we want to develop a good product.</a:t>
            </a:r>
            <a:endParaRPr lang="en-GB" sz="28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Start with approximate requirements.</a:t>
            </a:r>
            <a:endParaRPr lang="en-GB" b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Carry out a quick design.</a:t>
            </a:r>
            <a:endParaRPr lang="en-GB" b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Prototype model is built using several  short-cuts:</a:t>
            </a:r>
            <a:r>
              <a:rPr lang="en-GB" smtClean="0"/>
              <a:t> </a:t>
            </a:r>
            <a:endParaRPr lang="en-GB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mtClean="0"/>
              <a:t>Short-cuts might involve using inefficient, inaccurate,  or dummy functions.</a:t>
            </a:r>
            <a:endParaRPr lang="en-GB" smtClean="0"/>
          </a:p>
          <a:p>
            <a:pPr marL="1143000" lvl="2" indent="-228600" defTabSz="914400" eaLnBrk="1">
              <a:spcBef>
                <a:spcPts val="465"/>
              </a:spcBef>
            </a:pPr>
            <a:r>
              <a:rPr lang="en-GB" smtClean="0"/>
              <a:t>A function may use a table look-up rather than performing the actual computations.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The developed prototype is submitted to the customer for his evaluation:</a:t>
            </a:r>
            <a:endParaRPr lang="en-GB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mtClean="0"/>
              <a:t>Based on the user feedback,  requirements are refined.</a:t>
            </a:r>
            <a:endParaRPr lang="en-GB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mtClean="0"/>
              <a:t>This cycle continues until the user approves the prototype.</a:t>
            </a:r>
            <a:endParaRPr lang="en-GB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b="0" smtClean="0"/>
              <a:t>The actual system is developed using the classical waterfall approach.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Why Model  Life Cycle ?</a:t>
            </a:r>
            <a:endParaRPr lang="en-GB" smtClean="0">
              <a:solidFill>
                <a:srgbClr val="0000CC"/>
              </a:solidFill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90"/>
              </a:spcBef>
            </a:pPr>
            <a:r>
              <a:rPr lang="en-GB" sz="4000" smtClean="0"/>
              <a:t>Processes are tailored for special projects.</a:t>
            </a:r>
            <a:endParaRPr lang="en-GB" sz="4000" smtClean="0"/>
          </a:p>
          <a:p>
            <a:pPr marL="742950" lvl="1" defTabSz="914400" eaLnBrk="1">
              <a:spcBef>
                <a:spcPts val="915"/>
              </a:spcBef>
            </a:pPr>
            <a:r>
              <a:rPr lang="en-GB" sz="3600" smtClean="0"/>
              <a:t>A documented</a:t>
            </a:r>
            <a:r>
              <a:rPr lang="en-GB" sz="4000" b="0" smtClean="0"/>
              <a:t> </a:t>
            </a:r>
            <a:r>
              <a:rPr lang="en-GB" sz="4000" smtClean="0"/>
              <a:t>process model</a:t>
            </a:r>
            <a:endParaRPr lang="en-GB" sz="4000" smtClean="0"/>
          </a:p>
          <a:p>
            <a:pPr marL="1143000" lvl="2" indent="-228600" defTabSz="914400" eaLnBrk="1">
              <a:spcBef>
                <a:spcPts val="825"/>
              </a:spcBef>
            </a:pPr>
            <a:r>
              <a:rPr lang="en-GB" sz="3600" smtClean="0"/>
              <a:t>Helps to identify where the tailoring is to occur</a:t>
            </a:r>
            <a:r>
              <a:rPr lang="en-GB" sz="3600" b="0" smtClean="0"/>
              <a:t>.</a:t>
            </a:r>
            <a:endParaRPr lang="en-GB" sz="36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469265" y="2907665"/>
            <a:ext cx="1923415" cy="937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400"/>
              </a:spcBef>
              <a:tabLst>
                <a:tab pos="952500" algn="l"/>
              </a:tabLst>
            </a:pPr>
            <a:r>
              <a:rPr lang="en-GB" sz="1800" b="1" dirty="0">
                <a:solidFill>
                  <a:srgbClr val="0033CC"/>
                </a:solidFill>
                <a:latin typeface="times" charset="0"/>
              </a:rPr>
              <a:t>Requirements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  <a:p>
            <a:pPr defTabSz="1007745">
              <a:lnSpc>
                <a:spcPct val="85000"/>
              </a:lnSpc>
              <a:spcBef>
                <a:spcPts val="400"/>
              </a:spcBef>
              <a:tabLst>
                <a:tab pos="952500" algn="l"/>
              </a:tabLst>
            </a:pPr>
            <a:r>
              <a:rPr lang="en-GB" sz="1800" b="1" dirty="0">
                <a:solidFill>
                  <a:srgbClr val="0033CC"/>
                </a:solidFill>
                <a:latin typeface="times" charset="0"/>
              </a:rPr>
              <a:t>Gathering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921635" y="3143250"/>
            <a:ext cx="15097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</a:tabLst>
            </a:pPr>
            <a:r>
              <a:rPr lang="en-GB" sz="1800" b="1">
                <a:solidFill>
                  <a:srgbClr val="0033CC"/>
                </a:solidFill>
                <a:latin typeface="times" charset="0"/>
              </a:rPr>
              <a:t>Quick Design</a:t>
            </a:r>
            <a:endParaRPr lang="en-GB" sz="1800" b="1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4180523" y="4234180"/>
            <a:ext cx="1762125" cy="639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  <a:tab pos="1595120" algn="l"/>
              </a:tabLst>
            </a:pPr>
            <a:r>
              <a:rPr lang="en-GB" sz="1800" b="1" dirty="0">
                <a:solidFill>
                  <a:srgbClr val="0033CC"/>
                </a:solidFill>
                <a:latin typeface="times" charset="0"/>
              </a:rPr>
              <a:t>Refine Requirements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127818" y="1998663"/>
            <a:ext cx="1677987" cy="638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  <a:tab pos="1595120" algn="l"/>
              </a:tabLst>
            </a:pPr>
            <a:r>
              <a:rPr lang="en-GB" sz="1800" b="1" dirty="0">
                <a:solidFill>
                  <a:srgbClr val="0033CC"/>
                </a:solidFill>
                <a:latin typeface="times" charset="0"/>
              </a:rPr>
              <a:t>Build Prototype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853940" y="2974975"/>
            <a:ext cx="1758950" cy="7499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spcBef>
                <a:spcPts val="400"/>
              </a:spcBef>
              <a:tabLst>
                <a:tab pos="952500" algn="l"/>
                <a:tab pos="1595120" algn="l"/>
              </a:tabLst>
            </a:pPr>
            <a:r>
              <a:rPr lang="en-GB" sz="1800" b="1" dirty="0">
                <a:solidFill>
                  <a:srgbClr val="0033CC"/>
                </a:solidFill>
                <a:latin typeface="times" charset="0"/>
              </a:rPr>
              <a:t>Customer Evaluation of Prototype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2180908" y="3296285"/>
            <a:ext cx="503237" cy="0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Freeform 9"/>
          <p:cNvSpPr/>
          <p:nvPr/>
        </p:nvSpPr>
        <p:spPr bwMode="auto">
          <a:xfrm>
            <a:off x="3342005" y="2322831"/>
            <a:ext cx="655320" cy="704850"/>
          </a:xfrm>
          <a:custGeom>
            <a:avLst/>
            <a:gdLst>
              <a:gd name="T0" fmla="*/ 0 w 636"/>
              <a:gd name="T1" fmla="*/ 1480 h 1481"/>
              <a:gd name="T2" fmla="*/ 212 w 636"/>
              <a:gd name="T3" fmla="*/ 740 h 1481"/>
              <a:gd name="T4" fmla="*/ 635 w 636"/>
              <a:gd name="T5" fmla="*/ 0 h 1481"/>
              <a:gd name="T6" fmla="*/ 0 60000 65536"/>
              <a:gd name="T7" fmla="*/ 0 60000 65536"/>
              <a:gd name="T8" fmla="*/ 0 60000 65536"/>
              <a:gd name="T9" fmla="*/ 0 w 636"/>
              <a:gd name="T10" fmla="*/ 0 h 1481"/>
              <a:gd name="T11" fmla="*/ 636 w 636"/>
              <a:gd name="T12" fmla="*/ 1481 h 14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6" h="1481">
                <a:moveTo>
                  <a:pt x="0" y="1480"/>
                </a:moveTo>
                <a:cubicBezTo>
                  <a:pt x="53" y="1233"/>
                  <a:pt x="106" y="987"/>
                  <a:pt x="212" y="740"/>
                </a:cubicBezTo>
                <a:cubicBezTo>
                  <a:pt x="318" y="493"/>
                  <a:pt x="476" y="247"/>
                  <a:pt x="635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38" name="Freeform 10"/>
          <p:cNvSpPr/>
          <p:nvPr/>
        </p:nvSpPr>
        <p:spPr bwMode="auto">
          <a:xfrm>
            <a:off x="5248909" y="2281555"/>
            <a:ext cx="577215" cy="727075"/>
          </a:xfrm>
          <a:custGeom>
            <a:avLst/>
            <a:gdLst>
              <a:gd name="T0" fmla="*/ 0 w 1270"/>
              <a:gd name="T1" fmla="*/ 0 h 1059"/>
              <a:gd name="T2" fmla="*/ 951 w 1270"/>
              <a:gd name="T3" fmla="*/ 423 h 1059"/>
              <a:gd name="T4" fmla="*/ 1269 w 1270"/>
              <a:gd name="T5" fmla="*/ 1058 h 1059"/>
              <a:gd name="T6" fmla="*/ 0 60000 65536"/>
              <a:gd name="T7" fmla="*/ 0 60000 65536"/>
              <a:gd name="T8" fmla="*/ 0 60000 65536"/>
              <a:gd name="T9" fmla="*/ 0 w 1270"/>
              <a:gd name="T10" fmla="*/ 0 h 1059"/>
              <a:gd name="T11" fmla="*/ 1270 w 1270"/>
              <a:gd name="T12" fmla="*/ 1059 h 10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0" h="1059">
                <a:moveTo>
                  <a:pt x="0" y="0"/>
                </a:moveTo>
                <a:cubicBezTo>
                  <a:pt x="370" y="123"/>
                  <a:pt x="740" y="247"/>
                  <a:pt x="951" y="423"/>
                </a:cubicBezTo>
                <a:cubicBezTo>
                  <a:pt x="1163" y="600"/>
                  <a:pt x="1215" y="829"/>
                  <a:pt x="1269" y="1058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Freeform 11"/>
          <p:cNvSpPr/>
          <p:nvPr/>
        </p:nvSpPr>
        <p:spPr bwMode="auto">
          <a:xfrm>
            <a:off x="5262246" y="3923030"/>
            <a:ext cx="579120" cy="518159"/>
          </a:xfrm>
          <a:custGeom>
            <a:avLst/>
            <a:gdLst>
              <a:gd name="T0" fmla="*/ 1058 w 1059"/>
              <a:gd name="T1" fmla="*/ 0 h 847"/>
              <a:gd name="T2" fmla="*/ 755 w 1059"/>
              <a:gd name="T3" fmla="*/ 483 h 847"/>
              <a:gd name="T4" fmla="*/ 0 w 1059"/>
              <a:gd name="T5" fmla="*/ 846 h 847"/>
              <a:gd name="T6" fmla="*/ 0 60000 65536"/>
              <a:gd name="T7" fmla="*/ 0 60000 65536"/>
              <a:gd name="T8" fmla="*/ 0 60000 65536"/>
              <a:gd name="T9" fmla="*/ 0 w 1059"/>
              <a:gd name="T10" fmla="*/ 0 h 847"/>
              <a:gd name="T11" fmla="*/ 1059 w 1059"/>
              <a:gd name="T12" fmla="*/ 847 h 8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9" h="847">
                <a:moveTo>
                  <a:pt x="1058" y="0"/>
                </a:moveTo>
                <a:cubicBezTo>
                  <a:pt x="994" y="171"/>
                  <a:pt x="931" y="342"/>
                  <a:pt x="755" y="483"/>
                </a:cubicBezTo>
                <a:cubicBezTo>
                  <a:pt x="579" y="624"/>
                  <a:pt x="289" y="735"/>
                  <a:pt x="0" y="846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0" name="Freeform 12"/>
          <p:cNvSpPr/>
          <p:nvPr/>
        </p:nvSpPr>
        <p:spPr bwMode="auto">
          <a:xfrm rot="1140285">
            <a:off x="3215943" y="3718542"/>
            <a:ext cx="907444" cy="622336"/>
          </a:xfrm>
          <a:custGeom>
            <a:avLst/>
            <a:gdLst>
              <a:gd name="T0" fmla="*/ 1481 w 1482"/>
              <a:gd name="T1" fmla="*/ 1270 h 1271"/>
              <a:gd name="T2" fmla="*/ 493 w 1482"/>
              <a:gd name="T3" fmla="*/ 906 h 1271"/>
              <a:gd name="T4" fmla="*/ 0 w 1482"/>
              <a:gd name="T5" fmla="*/ 0 h 1271"/>
              <a:gd name="T6" fmla="*/ 0 60000 65536"/>
              <a:gd name="T7" fmla="*/ 0 60000 65536"/>
              <a:gd name="T8" fmla="*/ 0 60000 65536"/>
              <a:gd name="T9" fmla="*/ 0 w 1482"/>
              <a:gd name="T10" fmla="*/ 0 h 1271"/>
              <a:gd name="T11" fmla="*/ 1482 w 1482"/>
              <a:gd name="T12" fmla="*/ 1271 h 12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2" h="1271">
                <a:moveTo>
                  <a:pt x="1481" y="1270"/>
                </a:moveTo>
                <a:cubicBezTo>
                  <a:pt x="1111" y="1193"/>
                  <a:pt x="740" y="1118"/>
                  <a:pt x="493" y="906"/>
                </a:cubicBezTo>
                <a:cubicBezTo>
                  <a:pt x="247" y="695"/>
                  <a:pt x="123" y="347"/>
                  <a:pt x="0" y="0"/>
                </a:cubicBezTo>
              </a:path>
            </a:pathLst>
          </a:cu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 flipV="1">
            <a:off x="6355397" y="3311524"/>
            <a:ext cx="1795463" cy="45719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8318500" y="3143250"/>
            <a:ext cx="125888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</a:tabLst>
            </a:pPr>
            <a:r>
              <a:rPr lang="en-GB" sz="1800" b="1">
                <a:solidFill>
                  <a:srgbClr val="0033CC"/>
                </a:solidFill>
                <a:latin typeface="times" charset="0"/>
              </a:rPr>
              <a:t>Design</a:t>
            </a:r>
            <a:endParaRPr lang="en-GB" sz="1800" b="1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8065770" y="3898900"/>
            <a:ext cx="1511935" cy="370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</a:tabLst>
            </a:pPr>
            <a:r>
              <a:rPr lang="en-GB" sz="1800" b="1">
                <a:solidFill>
                  <a:srgbClr val="0033CC"/>
                </a:solidFill>
                <a:latin typeface="times" charset="0"/>
              </a:rPr>
              <a:t>Implement</a:t>
            </a:r>
            <a:endParaRPr lang="en-GB" sz="1800" b="1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8402638" y="4689475"/>
            <a:ext cx="125730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</a:tabLst>
            </a:pPr>
            <a:r>
              <a:rPr lang="en-GB" sz="1800" b="1">
                <a:solidFill>
                  <a:srgbClr val="0033CC"/>
                </a:solidFill>
                <a:latin typeface="times" charset="0"/>
              </a:rPr>
              <a:t>Test</a:t>
            </a:r>
            <a:endParaRPr lang="en-GB" sz="1800" b="1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8318500" y="5445125"/>
            <a:ext cx="1258888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</a:tabLst>
            </a:pPr>
            <a:r>
              <a:rPr lang="en-GB" sz="1800" b="1">
                <a:solidFill>
                  <a:srgbClr val="0033CC"/>
                </a:solidFill>
                <a:latin typeface="times" charset="0"/>
              </a:rPr>
              <a:t>Maintain</a:t>
            </a:r>
            <a:endParaRPr lang="en-GB" sz="1800" b="1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8655050" y="3479800"/>
            <a:ext cx="0" cy="503238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7" name="Line 19"/>
          <p:cNvSpPr>
            <a:spLocks noChangeShapeType="1"/>
          </p:cNvSpPr>
          <p:nvPr/>
        </p:nvSpPr>
        <p:spPr bwMode="auto">
          <a:xfrm>
            <a:off x="8655050" y="4235450"/>
            <a:ext cx="0" cy="504825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8" name="Line 20"/>
          <p:cNvSpPr>
            <a:spLocks noChangeShapeType="1"/>
          </p:cNvSpPr>
          <p:nvPr/>
        </p:nvSpPr>
        <p:spPr bwMode="auto">
          <a:xfrm>
            <a:off x="8655050" y="4991100"/>
            <a:ext cx="0" cy="504825"/>
          </a:xfrm>
          <a:prstGeom prst="line">
            <a:avLst/>
          </a:prstGeom>
          <a:noFill/>
          <a:ln w="38160">
            <a:solidFill>
              <a:srgbClr val="003300"/>
            </a:solidFill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6837364" y="2962910"/>
            <a:ext cx="1229042" cy="335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  <a:tab pos="1595120" algn="l"/>
              </a:tabLst>
            </a:pPr>
            <a:r>
              <a:rPr lang="en-GB" sz="1800" b="1" dirty="0" smtClean="0">
                <a:solidFill>
                  <a:srgbClr val="0033CC"/>
                </a:solidFill>
                <a:latin typeface="times" charset="0"/>
              </a:rPr>
              <a:t>Customer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6656070" y="3404870"/>
            <a:ext cx="1501775" cy="3352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025"/>
              </a:spcBef>
              <a:tabLst>
                <a:tab pos="952500" algn="l"/>
                <a:tab pos="1595120" algn="l"/>
              </a:tabLst>
            </a:pPr>
            <a:r>
              <a:rPr lang="en-GB" sz="1800" b="1" dirty="0" smtClean="0">
                <a:solidFill>
                  <a:srgbClr val="0033CC"/>
                </a:solidFill>
                <a:latin typeface="times" charset="0"/>
              </a:rPr>
              <a:t>satisfied</a:t>
            </a:r>
            <a:endParaRPr lang="en-GB" sz="1800" b="1" dirty="0">
              <a:solidFill>
                <a:srgbClr val="0033CC"/>
              </a:solidFill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2079625"/>
            <a:ext cx="9013825" cy="47752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z="2800" b="0" smtClean="0"/>
              <a:t>Requirements analysis and specification phase becomes redundant:</a:t>
            </a:r>
            <a:endParaRPr lang="en-GB" sz="28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final working prototype  (with all user feedbacks incorporated) serves as an </a:t>
            </a:r>
            <a:r>
              <a:rPr lang="en-GB" sz="2400" b="0" smtClean="0">
                <a:solidFill>
                  <a:srgbClr val="000099"/>
                </a:solidFill>
              </a:rPr>
              <a:t>animated  requirements specification.</a:t>
            </a:r>
            <a:endParaRPr lang="en-GB" sz="2400" b="0" smtClean="0">
              <a:solidFill>
                <a:srgbClr val="000099"/>
              </a:solidFill>
            </a:endParaRPr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800" b="0" smtClean="0"/>
              <a:t>Design and code for the prototype is usually thrown away:</a:t>
            </a:r>
            <a:endParaRPr lang="en-GB" sz="2800" b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smtClean="0"/>
              <a:t>However, the experience gathered from developing the prototype helps a great deal while developing the actual product. </a:t>
            </a:r>
            <a:endParaRPr lang="en-GB" sz="24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Prototyping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>
              <a:spcBef>
                <a:spcPts val="550"/>
              </a:spcBef>
            </a:pPr>
            <a:r>
              <a:rPr lang="en-GB" sz="2800" b="0" smtClean="0">
                <a:solidFill>
                  <a:srgbClr val="800000"/>
                </a:solidFill>
              </a:rPr>
              <a:t>Even though construction of a working prototype model involves additional cost</a:t>
            </a:r>
            <a:r>
              <a:rPr lang="en-GB" sz="2800" b="0" smtClean="0"/>
              <a:t> --- </a:t>
            </a:r>
            <a:r>
              <a:rPr lang="en-GB" sz="2800" b="0" smtClean="0">
                <a:solidFill>
                  <a:srgbClr val="000099"/>
                </a:solidFill>
              </a:rPr>
              <a:t> overall development cost might be lower for</a:t>
            </a:r>
            <a:r>
              <a:rPr lang="en-GB" sz="2800" b="0" smtClean="0"/>
              <a:t>: 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z="2400" smtClean="0"/>
              <a:t>systems with unclear user requirements, </a:t>
            </a:r>
            <a:endParaRPr lang="en-GB" sz="2400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z="2400" smtClean="0"/>
              <a:t>systems with unresolved technical issues.</a:t>
            </a:r>
            <a:endParaRPr lang="en-GB" sz="2400" b="0" smtClean="0"/>
          </a:p>
          <a:p>
            <a:pPr marL="342900" indent="-342900" defTabSz="914400" eaLnBrk="1">
              <a:spcBef>
                <a:spcPts val="550"/>
              </a:spcBef>
            </a:pPr>
            <a:r>
              <a:rPr lang="en-GB" sz="2800" b="0" smtClean="0"/>
              <a:t>Many user requirements get properly defined and  technical issues get resolved: 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z="2400" smtClean="0"/>
              <a:t>these would  have appeared later as change requests and resulted in incurring massive redesign costs</a:t>
            </a:r>
            <a:r>
              <a:rPr lang="en-GB" sz="2400" b="0" smtClean="0"/>
              <a:t>.</a:t>
            </a:r>
            <a:endParaRPr lang="en-GB" sz="24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Evolutionary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44036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z="2800" b="0" dirty="0" smtClean="0"/>
              <a:t>Evolutionary model (</a:t>
            </a:r>
            <a:r>
              <a:rPr lang="en-GB" sz="2800" b="0" dirty="0" smtClean="0">
                <a:solidFill>
                  <a:srgbClr val="000099"/>
                </a:solidFill>
              </a:rPr>
              <a:t>successive versions or incremental  model</a:t>
            </a:r>
            <a:r>
              <a:rPr lang="en-GB" sz="2800" b="0" dirty="0" smtClean="0"/>
              <a:t>):</a:t>
            </a:r>
            <a:endParaRPr lang="en-GB" sz="2800" b="0" dirty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dirty="0" smtClean="0"/>
              <a:t>The system is broken down into several modules which can be incrementally implemented and delivered.</a:t>
            </a:r>
            <a:endParaRPr lang="en-GB" sz="2400" b="0" dirty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800" b="0" dirty="0" smtClean="0"/>
              <a:t>First develop the core modules of the system. </a:t>
            </a:r>
            <a:endParaRPr lang="en-GB" sz="2800" b="0" dirty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GB" sz="2800" b="0" dirty="0" smtClean="0"/>
              <a:t>The initial product skeleton is refined into increasing levels of capability:</a:t>
            </a:r>
            <a:endParaRPr lang="en-GB" sz="2800" b="0" dirty="0" smtClean="0"/>
          </a:p>
          <a:p>
            <a:pPr marL="742950" lvl="1" defTabSz="914400" eaLnBrk="1">
              <a:spcBef>
                <a:spcPts val="550"/>
              </a:spcBef>
            </a:pPr>
            <a:r>
              <a:rPr lang="en-GB" sz="2400" b="0" dirty="0" smtClean="0"/>
              <a:t>by adding new functionalities in successive versions.</a:t>
            </a:r>
            <a:endParaRPr lang="en-GB" sz="24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Evolutionary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514667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>
                <a:solidFill>
                  <a:srgbClr val="000099"/>
                </a:solidFill>
              </a:rPr>
              <a:t>Successive version of the product:</a:t>
            </a:r>
            <a:endParaRPr lang="en-GB" sz="36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>
                <a:solidFill>
                  <a:srgbClr val="000099"/>
                </a:solidFill>
              </a:rPr>
              <a:t>functioning systems capable of performing some useful work. </a:t>
            </a:r>
            <a:endParaRPr lang="en-GB" sz="3200" b="0" smtClean="0">
              <a:solidFill>
                <a:srgbClr val="000099"/>
              </a:solidFill>
            </a:endParaRPr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A new release may include new functionality:</a:t>
            </a:r>
            <a:endParaRPr lang="en-GB" sz="3200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sz="2800" b="0" smtClean="0"/>
              <a:t>also existing functionality in the current release might have been enhanced.</a:t>
            </a:r>
            <a:endParaRPr lang="en-GB" sz="28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val 2"/>
          <p:cNvSpPr>
            <a:spLocks noChangeArrowheads="1"/>
          </p:cNvSpPr>
          <p:nvPr/>
        </p:nvSpPr>
        <p:spPr bwMode="auto">
          <a:xfrm>
            <a:off x="6048375" y="2016125"/>
            <a:ext cx="1762125" cy="1762125"/>
          </a:xfrm>
          <a:prstGeom prst="ellipse">
            <a:avLst/>
          </a:prstGeom>
          <a:solidFill>
            <a:srgbClr val="FF66FF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Oval 3"/>
          <p:cNvSpPr>
            <a:spLocks noChangeArrowheads="1"/>
          </p:cNvSpPr>
          <p:nvPr/>
        </p:nvSpPr>
        <p:spPr bwMode="auto">
          <a:xfrm>
            <a:off x="6300788" y="2352675"/>
            <a:ext cx="1257300" cy="1173163"/>
          </a:xfrm>
          <a:prstGeom prst="ellipse">
            <a:avLst/>
          </a:prstGeom>
          <a:solidFill>
            <a:srgbClr val="F1F7E9"/>
          </a:solidFill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Evolutionary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53253" name="Oval 5"/>
          <p:cNvSpPr>
            <a:spLocks noChangeArrowheads="1"/>
          </p:cNvSpPr>
          <p:nvPr/>
        </p:nvSpPr>
        <p:spPr bwMode="auto">
          <a:xfrm>
            <a:off x="1847850" y="2603500"/>
            <a:ext cx="585788" cy="503238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3300"/>
            </a:solidFill>
            <a:round/>
          </a:ln>
        </p:spPr>
        <p:txBody>
          <a:bodyPr lIns="19841" tIns="51588" rIns="19841" bIns="51588" anchor="ctr" anchorCtr="1"/>
          <a:lstStyle/>
          <a:p>
            <a:pPr algn="ctr" defTabSz="1007745">
              <a:lnSpc>
                <a:spcPct val="85000"/>
              </a:lnSpc>
              <a:spcBef>
                <a:spcPts val="800"/>
              </a:spcBef>
            </a:pPr>
            <a:r>
              <a:rPr lang="en-GB" sz="3500" b="1">
                <a:solidFill>
                  <a:srgbClr val="FFFFFF"/>
                </a:solidFill>
                <a:latin typeface="times" charset="0"/>
              </a:rPr>
              <a:t>A</a:t>
            </a:r>
            <a:endParaRPr lang="en-GB" sz="3500" b="1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auto">
          <a:xfrm>
            <a:off x="6635750" y="2687638"/>
            <a:ext cx="587375" cy="503237"/>
          </a:xfrm>
          <a:prstGeom prst="ellipse">
            <a:avLst/>
          </a:prstGeom>
          <a:noFill/>
          <a:ln w="9525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Oval 7"/>
          <p:cNvSpPr>
            <a:spLocks noChangeArrowheads="1"/>
          </p:cNvSpPr>
          <p:nvPr/>
        </p:nvSpPr>
        <p:spPr bwMode="auto">
          <a:xfrm>
            <a:off x="3695700" y="2352675"/>
            <a:ext cx="1258888" cy="1173163"/>
          </a:xfrm>
          <a:prstGeom prst="ellipse">
            <a:avLst/>
          </a:prstGeom>
          <a:noFill/>
          <a:ln w="38160">
            <a:solidFill>
              <a:srgbClr val="003300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2520950" y="2855913"/>
            <a:ext cx="1090613" cy="0"/>
          </a:xfrm>
          <a:prstGeom prst="line">
            <a:avLst/>
          </a:prstGeom>
          <a:noFill/>
          <a:ln w="38160">
            <a:solidFill>
              <a:srgbClr val="003300"/>
            </a:solidFill>
            <a:prstDash val="dash"/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4956175" y="2940050"/>
            <a:ext cx="1092200" cy="0"/>
          </a:xfrm>
          <a:prstGeom prst="line">
            <a:avLst/>
          </a:prstGeom>
          <a:noFill/>
          <a:ln w="38160">
            <a:solidFill>
              <a:srgbClr val="003300"/>
            </a:solidFill>
            <a:prstDash val="dash"/>
            <a:rou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4452938" y="3077210"/>
            <a:ext cx="417512" cy="501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515"/>
              </a:spcBef>
            </a:pPr>
            <a:r>
              <a:rPr lang="en-GB" sz="2600" b="1" dirty="0">
                <a:solidFill>
                  <a:srgbClr val="800000"/>
                </a:solidFill>
                <a:latin typeface="times" charset="0"/>
              </a:rPr>
              <a:t>B</a:t>
            </a:r>
            <a:endParaRPr lang="en-GB" sz="2600" b="1" dirty="0">
              <a:solidFill>
                <a:srgbClr val="800000"/>
              </a:solidFill>
              <a:latin typeface="times" charset="0"/>
            </a:endParaRP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6888163" y="1992948"/>
            <a:ext cx="419100" cy="569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765"/>
              </a:spcBef>
            </a:pPr>
            <a:r>
              <a:rPr lang="en-GB" sz="3100" b="1" dirty="0">
                <a:solidFill>
                  <a:schemeClr val="tx1"/>
                </a:solidFill>
                <a:latin typeface="times" charset="0"/>
              </a:rPr>
              <a:t>C</a:t>
            </a:r>
            <a:endParaRPr lang="en-GB" sz="3100" b="1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auto">
          <a:xfrm>
            <a:off x="4032250" y="2687638"/>
            <a:ext cx="585788" cy="503237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3300"/>
            </a:solidFill>
            <a:round/>
          </a:ln>
        </p:spPr>
        <p:txBody>
          <a:bodyPr lIns="19841" tIns="51588" rIns="19841" bIns="51588" anchor="ctr" anchorCtr="1"/>
          <a:lstStyle/>
          <a:p>
            <a:pPr algn="ctr" defTabSz="1007745">
              <a:lnSpc>
                <a:spcPct val="85000"/>
              </a:lnSpc>
              <a:spcBef>
                <a:spcPts val="800"/>
              </a:spcBef>
            </a:pPr>
            <a:r>
              <a:rPr lang="en-GB" sz="3500" b="1">
                <a:solidFill>
                  <a:srgbClr val="FFFFFF"/>
                </a:solidFill>
                <a:latin typeface="times" charset="0"/>
              </a:rPr>
              <a:t>A</a:t>
            </a:r>
            <a:endParaRPr lang="en-GB" sz="3500" b="1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53261" name="Oval 13"/>
          <p:cNvSpPr>
            <a:spLocks noChangeArrowheads="1"/>
          </p:cNvSpPr>
          <p:nvPr/>
        </p:nvSpPr>
        <p:spPr bwMode="auto">
          <a:xfrm>
            <a:off x="6635750" y="2687638"/>
            <a:ext cx="587375" cy="503237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3300"/>
            </a:solidFill>
            <a:round/>
          </a:ln>
        </p:spPr>
        <p:txBody>
          <a:bodyPr lIns="19841" tIns="51588" rIns="19841" bIns="51588" anchor="ctr" anchorCtr="1"/>
          <a:lstStyle/>
          <a:p>
            <a:pPr algn="ctr" defTabSz="1007745">
              <a:lnSpc>
                <a:spcPct val="85000"/>
              </a:lnSpc>
              <a:spcBef>
                <a:spcPts val="800"/>
              </a:spcBef>
            </a:pPr>
            <a:r>
              <a:rPr lang="en-GB" sz="3500" b="1">
                <a:solidFill>
                  <a:srgbClr val="FFFFFF"/>
                </a:solidFill>
                <a:latin typeface="times" charset="0"/>
              </a:rPr>
              <a:t>A</a:t>
            </a:r>
            <a:endParaRPr lang="en-GB" sz="3500" b="1">
              <a:solidFill>
                <a:srgbClr val="FFFFFF"/>
              </a:solidFill>
              <a:latin typeface="times" charset="0"/>
            </a:endParaRPr>
          </a:p>
        </p:txBody>
      </p:sp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6972300" y="3130868"/>
            <a:ext cx="419100" cy="501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515"/>
              </a:spcBef>
            </a:pPr>
            <a:r>
              <a:rPr lang="en-GB" sz="2600" b="1" dirty="0">
                <a:solidFill>
                  <a:srgbClr val="800000"/>
                </a:solidFill>
                <a:latin typeface="times" charset="0"/>
              </a:rPr>
              <a:t>B</a:t>
            </a:r>
            <a:endParaRPr lang="en-GB" sz="2600" b="1" dirty="0">
              <a:solidFill>
                <a:srgbClr val="800000"/>
              </a:solidFill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04800"/>
            <a:ext cx="8567738" cy="1403350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Advantages of Evolutionary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/>
            <a:r>
              <a:rPr lang="en-GB" sz="2800" b="0" smtClean="0"/>
              <a:t>Users get a chance to experiment with a partially developed system: </a:t>
            </a:r>
            <a:endParaRPr lang="en-GB" sz="2800" b="0" smtClean="0"/>
          </a:p>
          <a:p>
            <a:pPr marL="742950" lvl="1" defTabSz="914400" eaLnBrk="1"/>
            <a:r>
              <a:rPr lang="en-GB" sz="2400" b="0" smtClean="0"/>
              <a:t>much before the full working version is released,</a:t>
            </a:r>
            <a:endParaRPr lang="en-GB" sz="2400" b="0" smtClean="0"/>
          </a:p>
          <a:p>
            <a:pPr marL="342900" indent="-342900" defTabSz="914400" eaLnBrk="1"/>
            <a:r>
              <a:rPr lang="en-GB" sz="2800" b="0" smtClean="0"/>
              <a:t>Helps finding  exact user requirements:</a:t>
            </a:r>
            <a:endParaRPr lang="en-GB" sz="2800" b="0" smtClean="0"/>
          </a:p>
          <a:p>
            <a:pPr marL="742950" lvl="1" defTabSz="914400" eaLnBrk="1"/>
            <a:r>
              <a:rPr lang="en-GB" sz="2400" b="0" smtClean="0"/>
              <a:t>much before  fully working system is developed.</a:t>
            </a:r>
            <a:endParaRPr lang="en-GB" sz="2400" b="0" smtClean="0"/>
          </a:p>
          <a:p>
            <a:pPr marL="342900" indent="-342900" defTabSz="914400" eaLnBrk="1"/>
            <a:r>
              <a:rPr lang="en-GB" sz="2800" b="0" smtClean="0"/>
              <a:t>Core modules get tested thoroughly:</a:t>
            </a:r>
            <a:endParaRPr lang="en-GB" sz="2800" b="0" smtClean="0"/>
          </a:p>
          <a:p>
            <a:pPr marL="742950" lvl="1" defTabSz="914400" eaLnBrk="1"/>
            <a:r>
              <a:rPr lang="en-GB" sz="2400" b="0" smtClean="0"/>
              <a:t>reduces chances of  errors in final product.</a:t>
            </a:r>
            <a:endParaRPr lang="en-GB" sz="24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04800"/>
            <a:ext cx="8567738" cy="1403350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Disadvantages of Evolutionary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017713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200"/>
              </a:spcBef>
            </a:pPr>
            <a:r>
              <a:rPr lang="en-GB" sz="3600" b="0" smtClean="0"/>
              <a:t>Often, difficult to subdivide problems into functional units: </a:t>
            </a:r>
            <a:endParaRPr lang="en-GB" sz="3600" b="0" smtClean="0"/>
          </a:p>
          <a:p>
            <a:pPr marL="742950" lvl="1" defTabSz="914400" eaLnBrk="1">
              <a:spcBef>
                <a:spcPts val="175"/>
              </a:spcBef>
            </a:pPr>
            <a:r>
              <a:rPr lang="en-GB" sz="3200" b="0" smtClean="0"/>
              <a:t>which can be incrementally implemented and delivered. </a:t>
            </a:r>
            <a:endParaRPr lang="en-GB" sz="3200" b="0" smtClean="0"/>
          </a:p>
          <a:p>
            <a:pPr marL="742950" lvl="1" defTabSz="914400" eaLnBrk="1">
              <a:spcBef>
                <a:spcPts val="175"/>
              </a:spcBef>
            </a:pPr>
            <a:r>
              <a:rPr lang="en-GB" sz="3200" b="0" smtClean="0">
                <a:solidFill>
                  <a:srgbClr val="0033CC"/>
                </a:solidFill>
              </a:rPr>
              <a:t>evolutionary model is useful  for very large problems</a:t>
            </a:r>
            <a:r>
              <a:rPr lang="en-GB" sz="3200" b="0" smtClean="0"/>
              <a:t>, </a:t>
            </a:r>
            <a:endParaRPr lang="en-GB" sz="3200" b="0" smtClean="0"/>
          </a:p>
          <a:p>
            <a:pPr marL="1143000" lvl="2" indent="-228600" defTabSz="914400" eaLnBrk="1">
              <a:spcBef>
                <a:spcPts val="150"/>
              </a:spcBef>
            </a:pPr>
            <a:r>
              <a:rPr lang="en-GB" sz="2800" b="0" smtClean="0"/>
              <a:t>where it is easier to find modules for incremental implementation. </a:t>
            </a:r>
            <a:endParaRPr lang="en-GB" sz="28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252413"/>
            <a:ext cx="8567737" cy="12668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600"/>
              </a:spcBef>
            </a:pPr>
            <a:r>
              <a:rPr lang="en-GB" smtClean="0">
                <a:solidFill>
                  <a:srgbClr val="0033CC"/>
                </a:solidFill>
              </a:rPr>
              <a:t>Evolutionary Model</a:t>
            </a:r>
            <a:r>
              <a:rPr lang="en-GB" sz="8600" smtClean="0">
                <a:solidFill>
                  <a:srgbClr val="0033CC"/>
                </a:solidFill>
              </a:rPr>
              <a:t> </a:t>
            </a:r>
            <a:r>
              <a:rPr lang="en-GB" smtClean="0">
                <a:solidFill>
                  <a:srgbClr val="0033CC"/>
                </a:solidFill>
              </a:rPr>
              <a:t>with Iteration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51025"/>
            <a:ext cx="8567738" cy="478472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25"/>
              </a:spcBef>
            </a:pPr>
            <a:r>
              <a:rPr lang="en-GB" sz="3600" b="0" smtClean="0"/>
              <a:t>Many organizations use a combination of  iterative and incremental development:</a:t>
            </a:r>
            <a:endParaRPr lang="en-GB" sz="36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a new release may include new functionality</a:t>
            </a:r>
            <a:endParaRPr lang="en-GB" sz="3200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b="0" smtClean="0"/>
              <a:t>existing functionality from the current release may also have been modified.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77825"/>
            <a:ext cx="8567738" cy="1258888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Evolutionary Model with iteration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81163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Several advantages: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Training can start on an earlier release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customer feedback taken into account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Markets can be created:</a:t>
            </a:r>
            <a:endParaRPr lang="en-GB" b="0" smtClean="0"/>
          </a:p>
          <a:p>
            <a:pPr marL="1143000" lvl="2" indent="-228600" defTabSz="914400" eaLnBrk="1">
              <a:spcBef>
                <a:spcPts val="640"/>
              </a:spcBef>
            </a:pPr>
            <a:r>
              <a:rPr lang="en-GB" b="0" smtClean="0"/>
              <a:t>for functionality that has never been offered.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Frequent releases allow developers to fix unanticipated problems quickly.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0850" y="1608138"/>
            <a:ext cx="9266238" cy="47752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3600" smtClean="0"/>
              <a:t>The development team must identify a suitable life cycle model:</a:t>
            </a:r>
            <a:endParaRPr lang="en-GB" sz="36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and then adhere to it.</a:t>
            </a:r>
            <a:endParaRPr lang="en-GB" sz="32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>
                <a:solidFill>
                  <a:srgbClr val="0000CC"/>
                </a:solidFill>
              </a:rPr>
              <a:t>Primary advantage of adhering to a life cycle model:</a:t>
            </a:r>
            <a:endParaRPr lang="en-GB" sz="3200" smtClean="0">
              <a:solidFill>
                <a:srgbClr val="0000CC"/>
              </a:solidFill>
            </a:endParaRPr>
          </a:p>
          <a:p>
            <a:pPr marL="1143000" lvl="2" indent="-228600" defTabSz="914400" eaLnBrk="1">
              <a:spcBef>
                <a:spcPts val="625"/>
              </a:spcBef>
            </a:pPr>
            <a:r>
              <a:rPr lang="en-GB" sz="2800" smtClean="0">
                <a:solidFill>
                  <a:srgbClr val="0000CC"/>
                </a:solidFill>
              </a:rPr>
              <a:t>Helps development of software in a systematic and  disciplined manner.</a:t>
            </a:r>
            <a:endParaRPr lang="en-GB" sz="2800" smtClean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4035" y="313055"/>
            <a:ext cx="6654165" cy="513080"/>
          </a:xfrm>
        </p:spPr>
        <p:txBody>
          <a:bodyPr lIns="19841" tIns="51588" rIns="19841" bIns="51588"/>
          <a:lstStyle/>
          <a:p>
            <a:pPr algn="ctr" defTabSz="914400" eaLnBrk="1">
              <a:spcBef>
                <a:spcPts val="1000"/>
              </a:spcBef>
            </a:pPr>
            <a:r>
              <a:rPr lang="en-GB" sz="4800" smtClean="0">
                <a:solidFill>
                  <a:srgbClr val="0033CC"/>
                </a:solidFill>
              </a:rPr>
              <a:t>Spiral Model</a:t>
            </a:r>
            <a:endParaRPr lang="en-GB" sz="4800" smtClean="0">
              <a:solidFill>
                <a:srgbClr val="0033CC"/>
              </a:solidFill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4490" y="826135"/>
            <a:ext cx="9352280" cy="517207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z="2800" b="0" smtClean="0"/>
              <a:t>Proposed by Boehm in 1988.</a:t>
            </a:r>
            <a:endParaRPr lang="en-GB" sz="2800" b="0" smtClean="0"/>
          </a:p>
          <a:p>
            <a:pPr marL="342900" indent="-342900" defTabSz="914400" eaLnBrk="1">
              <a:spcBef>
                <a:spcPts val="640"/>
              </a:spcBef>
            </a:pPr>
            <a:r>
              <a:rPr lang="en-US" altLang="en-GB" sz="2800" b="0" smtClean="0"/>
              <a:t>It is a combination of Iterative development process and sequential liner development model (i.e water fall) with high emphasis on risk analysia.</a:t>
            </a:r>
            <a:endParaRPr lang="en-US" altLang="en-GB" sz="2800" b="0" smtClean="0"/>
          </a:p>
          <a:p>
            <a:pPr marL="342900" indent="-342900" defTabSz="914400" eaLnBrk="1">
              <a:spcBef>
                <a:spcPts val="640"/>
              </a:spcBef>
            </a:pPr>
            <a:endParaRPr lang="en-US" altLang="en-GB" sz="2800" b="0" smtClean="0"/>
          </a:p>
          <a:p>
            <a:pPr marL="342900" indent="-342900" defTabSz="914400" eaLnBrk="1">
              <a:spcBef>
                <a:spcPts val="640"/>
              </a:spcBef>
            </a:pPr>
            <a:endParaRPr lang="en-US" altLang="en-GB" sz="2800" b="0" smtClean="0"/>
          </a:p>
          <a:p>
            <a:pPr marL="342900" indent="-342900" defTabSz="914400" eaLnBrk="1">
              <a:spcBef>
                <a:spcPts val="640"/>
              </a:spcBef>
            </a:pPr>
            <a:endParaRPr lang="en-GB" sz="2800" b="0" smtClean="0">
              <a:solidFill>
                <a:srgbClr val="0033CC"/>
              </a:solidFill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63830" y="3141345"/>
          <a:ext cx="5189855" cy="377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3314700" imgH="2692400" progId="Paint.Picture">
                  <p:embed/>
                </p:oleObj>
              </mc:Choice>
              <mc:Fallback>
                <p:oleObj name="" r:id="rId1" imgW="3314700" imgH="26924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63830" y="3141345"/>
                        <a:ext cx="5189855" cy="3773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3"/>
          <p:cNvGraphicFramePr/>
          <p:nvPr>
            <p:ph idx="1"/>
          </p:nvPr>
        </p:nvGraphicFramePr>
        <p:xfrm>
          <a:off x="5677535" y="3072765"/>
          <a:ext cx="4224020" cy="387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860800" imgH="3365500" progId="Paint.Picture">
                  <p:embed/>
                </p:oleObj>
              </mc:Choice>
              <mc:Fallback>
                <p:oleObj name="" r:id="rId3" imgW="3860800" imgH="3365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5677535" y="3072765"/>
                        <a:ext cx="4224020" cy="387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>
          <a:xfrm>
            <a:off x="4475480" y="4781550"/>
            <a:ext cx="1058545" cy="395605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433070" y="1217930"/>
            <a:ext cx="9157335" cy="2942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defTabSz="914400" eaLnBrk="1">
              <a:spcBef>
                <a:spcPts val="640"/>
              </a:spcBef>
            </a:pPr>
            <a:r>
              <a:rPr lang="en-GB" sz="2800" smtClean="0">
                <a:latin typeface="Arial Narrow" panose="020B0606020202030204" charset="0"/>
                <a:sym typeface="+mn-ea"/>
              </a:rPr>
              <a:t>Each loop of the spiral represents a phase of the software process:</a:t>
            </a:r>
            <a:endParaRPr lang="en-GB" sz="2800" b="0" smtClean="0">
              <a:latin typeface="Arial Narrow" panose="020B0606020202030204" charset="0"/>
            </a:endParaRPr>
          </a:p>
          <a:p>
            <a:pPr marL="742950" lvl="1" defTabSz="914400" eaLnBrk="1">
              <a:spcBef>
                <a:spcPts val="550"/>
              </a:spcBef>
            </a:pPr>
            <a:r>
              <a:rPr lang="en-GB" sz="2800" smtClean="0">
                <a:latin typeface="Arial Narrow" panose="020B0606020202030204" charset="0"/>
                <a:sym typeface="+mn-ea"/>
              </a:rPr>
              <a:t>the innermost loop might be concerned with system feasibility, </a:t>
            </a:r>
            <a:endParaRPr lang="en-GB" sz="2800" b="0" smtClean="0">
              <a:latin typeface="Arial Narrow" panose="020B0606020202030204" charset="0"/>
            </a:endParaRPr>
          </a:p>
          <a:p>
            <a:pPr marL="742950" lvl="1" defTabSz="914400" eaLnBrk="1">
              <a:spcBef>
                <a:spcPts val="550"/>
              </a:spcBef>
            </a:pPr>
            <a:r>
              <a:rPr lang="en-GB" sz="2800" smtClean="0">
                <a:latin typeface="Arial Narrow" panose="020B0606020202030204" charset="0"/>
                <a:sym typeface="+mn-ea"/>
              </a:rPr>
              <a:t>the next loop with system requirements definition,</a:t>
            </a:r>
            <a:endParaRPr lang="en-GB" sz="2800" b="0" smtClean="0">
              <a:latin typeface="Arial Narrow" panose="020B0606020202030204" charset="0"/>
            </a:endParaRPr>
          </a:p>
          <a:p>
            <a:pPr marL="742950" lvl="1" defTabSz="914400" eaLnBrk="1">
              <a:spcBef>
                <a:spcPts val="550"/>
              </a:spcBef>
            </a:pPr>
            <a:r>
              <a:rPr lang="en-GB" sz="2800" smtClean="0">
                <a:latin typeface="Arial Narrow" panose="020B0606020202030204" charset="0"/>
                <a:sym typeface="+mn-ea"/>
              </a:rPr>
              <a:t>the next one with system design, and so on.</a:t>
            </a:r>
            <a:endParaRPr lang="en-GB" sz="2800" b="0" smtClean="0">
              <a:latin typeface="Arial Narrow" panose="020B0606020202030204" charset="0"/>
            </a:endParaRPr>
          </a:p>
          <a:p>
            <a:pPr marL="20320" indent="-20320" defTabSz="914400" eaLnBrk="1">
              <a:spcBef>
                <a:spcPts val="640"/>
              </a:spcBef>
            </a:pPr>
            <a:r>
              <a:rPr lang="en-GB" sz="2800" smtClean="0">
                <a:solidFill>
                  <a:srgbClr val="0033CC"/>
                </a:solidFill>
                <a:latin typeface="Arial Narrow" panose="020B0606020202030204" charset="0"/>
                <a:sym typeface="+mn-ea"/>
              </a:rPr>
              <a:t>There are no fixed phases in this model, the phases shown in the figure are just examples.</a:t>
            </a:r>
            <a:endParaRPr lang="en-US" sz="2800">
              <a:latin typeface="Arial Narrow" panose="020B0606020202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61340" y="4443095"/>
            <a:ext cx="8749030" cy="2691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914400" eaLnBrk="1">
              <a:spcBef>
                <a:spcPts val="640"/>
              </a:spcBef>
              <a:spcAft>
                <a:spcPts val="100"/>
              </a:spcAft>
              <a:buClr>
                <a:srgbClr val="000000"/>
              </a:buClr>
              <a:buSzPct val="45000"/>
              <a:buNone/>
            </a:pPr>
            <a:r>
              <a:rPr lang="en-GB" kern="0" smtClean="0">
                <a:latin typeface="+mn-lt"/>
                <a:sym typeface="+mn-ea"/>
              </a:rPr>
              <a:t>It has FOUR phases and repeatedly passes throgh these phases in iterations called SPIRAL.</a:t>
            </a:r>
            <a:endParaRPr lang="en-GB" kern="0" smtClean="0">
              <a:latin typeface="+mn-lt"/>
            </a:endParaRPr>
          </a:p>
          <a:p>
            <a:pPr marL="1257300" lvl="2" indent="-342900" algn="just" defTabSz="914400" eaLnBrk="1">
              <a:spcBef>
                <a:spcPts val="640"/>
              </a:spcBef>
              <a:spcAft>
                <a:spcPts val="1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v"/>
            </a:pPr>
            <a:r>
              <a:rPr lang="en-US" altLang="en-GB" kern="0" smtClean="0">
                <a:latin typeface="+mn-lt"/>
                <a:sym typeface="+mn-ea"/>
              </a:rPr>
              <a:t>Identification</a:t>
            </a:r>
            <a:endParaRPr lang="en-US" altLang="en-GB" kern="0" smtClean="0">
              <a:latin typeface="+mn-lt"/>
            </a:endParaRPr>
          </a:p>
          <a:p>
            <a:pPr marL="1257300" lvl="2" indent="-342900" algn="just" defTabSz="914400" eaLnBrk="1">
              <a:spcBef>
                <a:spcPts val="640"/>
              </a:spcBef>
              <a:spcAft>
                <a:spcPts val="1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v"/>
            </a:pPr>
            <a:r>
              <a:rPr lang="en-US" altLang="en-GB" kern="0" smtClean="0">
                <a:latin typeface="+mn-lt"/>
                <a:sym typeface="+mn-ea"/>
              </a:rPr>
              <a:t>Design</a:t>
            </a:r>
            <a:endParaRPr lang="en-US" altLang="en-GB" kern="0" smtClean="0">
              <a:latin typeface="+mn-lt"/>
            </a:endParaRPr>
          </a:p>
          <a:p>
            <a:pPr marL="1257300" lvl="2" indent="-342900" algn="just" defTabSz="914400" eaLnBrk="1">
              <a:spcBef>
                <a:spcPts val="640"/>
              </a:spcBef>
              <a:spcAft>
                <a:spcPts val="1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v"/>
            </a:pPr>
            <a:r>
              <a:rPr lang="en-US" altLang="en-GB" kern="0" smtClean="0">
                <a:latin typeface="+mn-lt"/>
                <a:sym typeface="+mn-ea"/>
              </a:rPr>
              <a:t>Construct/Build</a:t>
            </a:r>
            <a:endParaRPr lang="en-US" altLang="en-GB" kern="0" smtClean="0">
              <a:latin typeface="+mn-lt"/>
            </a:endParaRPr>
          </a:p>
          <a:p>
            <a:pPr marL="1257300" lvl="2" indent="-342900" algn="just" defTabSz="914400" eaLnBrk="1">
              <a:spcBef>
                <a:spcPts val="640"/>
              </a:spcBef>
              <a:spcAft>
                <a:spcPts val="100"/>
              </a:spcAft>
              <a:buClr>
                <a:srgbClr val="000000"/>
              </a:buClr>
              <a:buSzPct val="100000"/>
              <a:buFont typeface="Wingdings" panose="05000000000000000000" charset="0"/>
              <a:buChar char="v"/>
            </a:pPr>
            <a:r>
              <a:rPr lang="en-US" altLang="en-GB" kern="0" smtClean="0">
                <a:latin typeface="+mn-lt"/>
                <a:sym typeface="+mn-ea"/>
              </a:rPr>
              <a:t>Risk Management</a:t>
            </a:r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4035" y="313055"/>
            <a:ext cx="6654165" cy="513080"/>
          </a:xfrm>
        </p:spPr>
        <p:txBody>
          <a:bodyPr lIns="19841" tIns="51588" rIns="19841" bIns="51588"/>
          <a:p>
            <a:pPr algn="ctr" defTabSz="914400" eaLnBrk="1">
              <a:spcBef>
                <a:spcPts val="1000"/>
              </a:spcBef>
            </a:pPr>
            <a:r>
              <a:rPr lang="en-GB" sz="4800" smtClean="0">
                <a:solidFill>
                  <a:srgbClr val="0033CC"/>
                </a:solidFill>
              </a:rPr>
              <a:t>Spiral Model </a:t>
            </a:r>
            <a:r>
              <a:rPr lang="en-US" altLang="en-GB" sz="4800" smtClean="0">
                <a:solidFill>
                  <a:srgbClr val="0033CC"/>
                </a:solidFill>
              </a:rPr>
              <a:t>(cont.)</a:t>
            </a:r>
            <a:endParaRPr lang="en-US" altLang="en-GB" sz="4800" smtClean="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3885" y="697865"/>
          <a:ext cx="8442960" cy="643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683250" imgH="4711700" progId="Paint.Picture">
                  <p:embed/>
                </p:oleObj>
              </mc:Choice>
              <mc:Fallback>
                <p:oleObj name="" r:id="rId1" imgW="5683250" imgH="47117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603885" y="697865"/>
                        <a:ext cx="8442960" cy="6434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880"/>
            <a:ext cx="8599805" cy="82486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Spiral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5630" y="2180590"/>
            <a:ext cx="8887460" cy="3517900"/>
          </a:xfrm>
        </p:spPr>
        <p:txBody>
          <a:bodyPr lIns="19841" tIns="51588" rIns="19841" bIns="51588"/>
          <a:lstStyle/>
          <a:p>
            <a:pPr marL="342900" indent="-342900" defTabSz="914400" eaLnBrk="1"/>
            <a:r>
              <a:rPr lang="en-GB" b="0" smtClean="0">
                <a:latin typeface="Arial Narrow" panose="020B0606020202030204" charset="0"/>
              </a:rPr>
              <a:t>The team must decide: </a:t>
            </a:r>
            <a:endParaRPr lang="en-GB" b="0" smtClean="0">
              <a:latin typeface="Arial Narrow" panose="020B0606020202030204" charset="0"/>
            </a:endParaRPr>
          </a:p>
          <a:p>
            <a:pPr marL="742950" lvl="1" defTabSz="914400" eaLnBrk="1"/>
            <a:r>
              <a:rPr lang="en-GB" b="0" smtClean="0">
                <a:latin typeface="Arial Narrow" panose="020B0606020202030204" charset="0"/>
              </a:rPr>
              <a:t>how to structure the project into phases.</a:t>
            </a:r>
            <a:endParaRPr lang="en-GB" b="0" smtClean="0">
              <a:latin typeface="Arial Narrow" panose="020B0606020202030204" charset="0"/>
            </a:endParaRPr>
          </a:p>
          <a:p>
            <a:pPr marL="342900" indent="-342900" defTabSz="914400" eaLnBrk="1"/>
            <a:r>
              <a:rPr lang="en-GB" b="0" smtClean="0">
                <a:latin typeface="Arial Narrow" panose="020B0606020202030204" charset="0"/>
              </a:rPr>
              <a:t>Start work using some generic model:</a:t>
            </a:r>
            <a:endParaRPr lang="en-GB" b="0" smtClean="0">
              <a:latin typeface="Arial Narrow" panose="020B0606020202030204" charset="0"/>
            </a:endParaRPr>
          </a:p>
          <a:p>
            <a:pPr marL="742950" lvl="1" defTabSz="914400" eaLnBrk="1"/>
            <a:r>
              <a:rPr lang="en-GB" b="0" smtClean="0">
                <a:latin typeface="Arial Narrow" panose="020B0606020202030204" charset="0"/>
              </a:rPr>
              <a:t>add extra phases </a:t>
            </a:r>
            <a:endParaRPr lang="en-GB" b="0" smtClean="0">
              <a:latin typeface="Arial Narrow" panose="020B0606020202030204" charset="0"/>
            </a:endParaRPr>
          </a:p>
          <a:p>
            <a:pPr marL="1143000" lvl="2" indent="-228600" defTabSz="914400" eaLnBrk="1"/>
            <a:r>
              <a:rPr lang="en-GB" b="0" smtClean="0">
                <a:latin typeface="Arial Narrow" panose="020B0606020202030204" charset="0"/>
              </a:rPr>
              <a:t>for specific projects or when problems are identified during a project.</a:t>
            </a:r>
            <a:endParaRPr lang="en-GB" b="0" smtClean="0">
              <a:latin typeface="Arial Narrow" panose="020B0606020202030204" charset="0"/>
            </a:endParaRPr>
          </a:p>
          <a:p>
            <a:pPr marL="342900" indent="-342900" defTabSz="914400" eaLnBrk="1"/>
            <a:r>
              <a:rPr lang="en-GB" b="0" smtClean="0">
                <a:latin typeface="Arial Narrow" panose="020B0606020202030204" charset="0"/>
              </a:rPr>
              <a:t>Each loop in the spiral is split into four sectors (quadrants).</a:t>
            </a:r>
            <a:endParaRPr lang="en-GB" b="0" smtClean="0">
              <a:latin typeface="Arial Narrow" panose="020B0606020202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dirty="0" smtClean="0">
                <a:solidFill>
                  <a:srgbClr val="0033CC"/>
                </a:solidFill>
              </a:rPr>
              <a:t>Spiral Model </a:t>
            </a:r>
            <a:r>
              <a:rPr lang="en-GB" sz="2000" dirty="0" smtClean="0">
                <a:solidFill>
                  <a:srgbClr val="0033CC"/>
                </a:solidFill>
              </a:rPr>
              <a:t>(CONT.)</a:t>
            </a:r>
            <a:endParaRPr lang="en-GB" sz="2000" dirty="0" smtClean="0">
              <a:solidFill>
                <a:srgbClr val="0033CC"/>
              </a:solidFill>
            </a:endParaRPr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4523278" y="923925"/>
            <a:ext cx="0" cy="554355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20" name="Line 4"/>
          <p:cNvSpPr>
            <a:spLocks noChangeShapeType="1"/>
          </p:cNvSpPr>
          <p:nvPr/>
        </p:nvSpPr>
        <p:spPr bwMode="auto">
          <a:xfrm>
            <a:off x="371107" y="3611561"/>
            <a:ext cx="9270096" cy="46037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0421" name="Freeform 5"/>
          <p:cNvSpPr>
            <a:spLocks noChangeArrowheads="1"/>
          </p:cNvSpPr>
          <p:nvPr/>
        </p:nvSpPr>
        <p:spPr bwMode="auto">
          <a:xfrm>
            <a:off x="2046513" y="1306061"/>
            <a:ext cx="5547497" cy="5094739"/>
          </a:xfrm>
          <a:custGeom>
            <a:avLst/>
            <a:gdLst>
              <a:gd name="T0" fmla="*/ 4681 w 10796"/>
              <a:gd name="T1" fmla="*/ 4849 h 10584"/>
              <a:gd name="T2" fmla="*/ 4472 w 10796"/>
              <a:gd name="T3" fmla="*/ 4636 h 10584"/>
              <a:gd name="T4" fmla="*/ 4472 w 10796"/>
              <a:gd name="T5" fmla="*/ 4212 h 10584"/>
              <a:gd name="T6" fmla="*/ 4681 w 10796"/>
              <a:gd name="T7" fmla="*/ 3999 h 10584"/>
              <a:gd name="T8" fmla="*/ 5100 w 10796"/>
              <a:gd name="T9" fmla="*/ 4212 h 10584"/>
              <a:gd name="T10" fmla="*/ 5100 w 10796"/>
              <a:gd name="T11" fmla="*/ 4636 h 10584"/>
              <a:gd name="T12" fmla="*/ 4681 w 10796"/>
              <a:gd name="T13" fmla="*/ 5273 h 10584"/>
              <a:gd name="T14" fmla="*/ 3843 w 10796"/>
              <a:gd name="T15" fmla="*/ 5273 h 10584"/>
              <a:gd name="T16" fmla="*/ 3633 w 10796"/>
              <a:gd name="T17" fmla="*/ 4849 h 10584"/>
              <a:gd name="T18" fmla="*/ 3633 w 10796"/>
              <a:gd name="T19" fmla="*/ 3999 h 10584"/>
              <a:gd name="T20" fmla="*/ 4262 w 10796"/>
              <a:gd name="T21" fmla="*/ 3362 h 10584"/>
              <a:gd name="T22" fmla="*/ 5519 w 10796"/>
              <a:gd name="T23" fmla="*/ 3362 h 10584"/>
              <a:gd name="T24" fmla="*/ 6148 w 10796"/>
              <a:gd name="T25" fmla="*/ 4212 h 10584"/>
              <a:gd name="T26" fmla="*/ 5938 w 10796"/>
              <a:gd name="T27" fmla="*/ 5486 h 10584"/>
              <a:gd name="T28" fmla="*/ 5100 w 10796"/>
              <a:gd name="T29" fmla="*/ 6336 h 10584"/>
              <a:gd name="T30" fmla="*/ 4262 w 10796"/>
              <a:gd name="T31" fmla="*/ 6336 h 10584"/>
              <a:gd name="T32" fmla="*/ 3423 w 10796"/>
              <a:gd name="T33" fmla="*/ 6123 h 10584"/>
              <a:gd name="T34" fmla="*/ 2375 w 10796"/>
              <a:gd name="T35" fmla="*/ 5062 h 10584"/>
              <a:gd name="T36" fmla="*/ 2794 w 10796"/>
              <a:gd name="T37" fmla="*/ 3362 h 10584"/>
              <a:gd name="T38" fmla="*/ 3843 w 10796"/>
              <a:gd name="T39" fmla="*/ 2300 h 10584"/>
              <a:gd name="T40" fmla="*/ 5729 w 10796"/>
              <a:gd name="T41" fmla="*/ 1876 h 10584"/>
              <a:gd name="T42" fmla="*/ 7196 w 10796"/>
              <a:gd name="T43" fmla="*/ 2513 h 10584"/>
              <a:gd name="T44" fmla="*/ 8245 w 10796"/>
              <a:gd name="T45" fmla="*/ 3999 h 10584"/>
              <a:gd name="T46" fmla="*/ 8453 w 10796"/>
              <a:gd name="T47" fmla="*/ 5273 h 10584"/>
              <a:gd name="T48" fmla="*/ 8245 w 10796"/>
              <a:gd name="T49" fmla="*/ 6336 h 10584"/>
              <a:gd name="T50" fmla="*/ 7406 w 10796"/>
              <a:gd name="T51" fmla="*/ 7398 h 10584"/>
              <a:gd name="T52" fmla="*/ 6358 w 10796"/>
              <a:gd name="T53" fmla="*/ 8035 h 10584"/>
              <a:gd name="T54" fmla="*/ 4681 w 10796"/>
              <a:gd name="T55" fmla="*/ 8459 h 10584"/>
              <a:gd name="T56" fmla="*/ 3423 w 10796"/>
              <a:gd name="T57" fmla="*/ 8459 h 10584"/>
              <a:gd name="T58" fmla="*/ 1536 w 10796"/>
              <a:gd name="T59" fmla="*/ 7822 h 10584"/>
              <a:gd name="T60" fmla="*/ 489 w 10796"/>
              <a:gd name="T61" fmla="*/ 6336 h 10584"/>
              <a:gd name="T62" fmla="*/ 70 w 10796"/>
              <a:gd name="T63" fmla="*/ 4849 h 10584"/>
              <a:gd name="T64" fmla="*/ 908 w 10796"/>
              <a:gd name="T65" fmla="*/ 2937 h 10584"/>
              <a:gd name="T66" fmla="*/ 3214 w 10796"/>
              <a:gd name="T67" fmla="*/ 602 h 10584"/>
              <a:gd name="T68" fmla="*/ 6777 w 10796"/>
              <a:gd name="T69" fmla="*/ 176 h 10584"/>
              <a:gd name="T70" fmla="*/ 8873 w 10796"/>
              <a:gd name="T71" fmla="*/ 1663 h 10584"/>
              <a:gd name="T72" fmla="*/ 9921 w 10796"/>
              <a:gd name="T73" fmla="*/ 2937 h 10584"/>
              <a:gd name="T74" fmla="*/ 10760 w 10796"/>
              <a:gd name="T75" fmla="*/ 5062 h 10584"/>
              <a:gd name="T76" fmla="*/ 9711 w 10796"/>
              <a:gd name="T77" fmla="*/ 8035 h 10584"/>
              <a:gd name="T78" fmla="*/ 6987 w 10796"/>
              <a:gd name="T79" fmla="*/ 9946 h 10584"/>
              <a:gd name="T80" fmla="*/ 4681 w 10796"/>
              <a:gd name="T81" fmla="*/ 10583 h 1058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0796"/>
              <a:gd name="T124" fmla="*/ 0 h 10584"/>
              <a:gd name="T125" fmla="*/ 10796 w 10796"/>
              <a:gd name="T126" fmla="*/ 10584 h 10584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0796" h="10584">
                <a:moveTo>
                  <a:pt x="4681" y="4849"/>
                </a:moveTo>
                <a:cubicBezTo>
                  <a:pt x="4593" y="4796"/>
                  <a:pt x="4506" y="4743"/>
                  <a:pt x="4472" y="4636"/>
                </a:cubicBezTo>
                <a:cubicBezTo>
                  <a:pt x="4436" y="4531"/>
                  <a:pt x="4436" y="4318"/>
                  <a:pt x="4472" y="4212"/>
                </a:cubicBezTo>
                <a:cubicBezTo>
                  <a:pt x="4506" y="4105"/>
                  <a:pt x="4576" y="3999"/>
                  <a:pt x="4681" y="3999"/>
                </a:cubicBezTo>
                <a:cubicBezTo>
                  <a:pt x="4786" y="3999"/>
                  <a:pt x="5030" y="4105"/>
                  <a:pt x="5100" y="4212"/>
                </a:cubicBezTo>
                <a:cubicBezTo>
                  <a:pt x="5170" y="4318"/>
                  <a:pt x="5170" y="4460"/>
                  <a:pt x="5100" y="4636"/>
                </a:cubicBezTo>
                <a:cubicBezTo>
                  <a:pt x="5030" y="4814"/>
                  <a:pt x="4890" y="5168"/>
                  <a:pt x="4681" y="5273"/>
                </a:cubicBezTo>
                <a:cubicBezTo>
                  <a:pt x="4472" y="5380"/>
                  <a:pt x="4017" y="5345"/>
                  <a:pt x="3843" y="5273"/>
                </a:cubicBezTo>
                <a:cubicBezTo>
                  <a:pt x="3667" y="5203"/>
                  <a:pt x="3667" y="5062"/>
                  <a:pt x="3633" y="4849"/>
                </a:cubicBezTo>
                <a:cubicBezTo>
                  <a:pt x="3598" y="4636"/>
                  <a:pt x="3528" y="4247"/>
                  <a:pt x="3633" y="3999"/>
                </a:cubicBezTo>
                <a:cubicBezTo>
                  <a:pt x="3738" y="3751"/>
                  <a:pt x="3947" y="3468"/>
                  <a:pt x="4262" y="3362"/>
                </a:cubicBezTo>
                <a:cubicBezTo>
                  <a:pt x="4576" y="3257"/>
                  <a:pt x="5204" y="3220"/>
                  <a:pt x="5519" y="3362"/>
                </a:cubicBezTo>
                <a:cubicBezTo>
                  <a:pt x="5833" y="3504"/>
                  <a:pt x="6078" y="3858"/>
                  <a:pt x="6148" y="4212"/>
                </a:cubicBezTo>
                <a:cubicBezTo>
                  <a:pt x="6217" y="4566"/>
                  <a:pt x="6113" y="5132"/>
                  <a:pt x="5938" y="5486"/>
                </a:cubicBezTo>
                <a:cubicBezTo>
                  <a:pt x="5764" y="5840"/>
                  <a:pt x="5380" y="6195"/>
                  <a:pt x="5100" y="6336"/>
                </a:cubicBezTo>
                <a:cubicBezTo>
                  <a:pt x="4820" y="6478"/>
                  <a:pt x="4541" y="6371"/>
                  <a:pt x="4262" y="6336"/>
                </a:cubicBezTo>
                <a:cubicBezTo>
                  <a:pt x="3982" y="6300"/>
                  <a:pt x="3738" y="6336"/>
                  <a:pt x="3423" y="6123"/>
                </a:cubicBezTo>
                <a:cubicBezTo>
                  <a:pt x="3109" y="5911"/>
                  <a:pt x="2480" y="5521"/>
                  <a:pt x="2375" y="5062"/>
                </a:cubicBezTo>
                <a:cubicBezTo>
                  <a:pt x="2270" y="4601"/>
                  <a:pt x="2549" y="3823"/>
                  <a:pt x="2794" y="3362"/>
                </a:cubicBezTo>
                <a:cubicBezTo>
                  <a:pt x="3039" y="2902"/>
                  <a:pt x="3354" y="2548"/>
                  <a:pt x="3843" y="2300"/>
                </a:cubicBezTo>
                <a:cubicBezTo>
                  <a:pt x="4331" y="2052"/>
                  <a:pt x="5170" y="1840"/>
                  <a:pt x="5729" y="1876"/>
                </a:cubicBezTo>
                <a:cubicBezTo>
                  <a:pt x="6288" y="1911"/>
                  <a:pt x="6777" y="2159"/>
                  <a:pt x="7196" y="2513"/>
                </a:cubicBezTo>
                <a:cubicBezTo>
                  <a:pt x="7616" y="2867"/>
                  <a:pt x="8035" y="3540"/>
                  <a:pt x="8245" y="3999"/>
                </a:cubicBezTo>
                <a:cubicBezTo>
                  <a:pt x="8453" y="4460"/>
                  <a:pt x="8453" y="4884"/>
                  <a:pt x="8453" y="5273"/>
                </a:cubicBezTo>
                <a:cubicBezTo>
                  <a:pt x="8453" y="5663"/>
                  <a:pt x="8419" y="5982"/>
                  <a:pt x="8245" y="6336"/>
                </a:cubicBezTo>
                <a:cubicBezTo>
                  <a:pt x="8069" y="6690"/>
                  <a:pt x="7720" y="7115"/>
                  <a:pt x="7406" y="7398"/>
                </a:cubicBezTo>
                <a:cubicBezTo>
                  <a:pt x="7091" y="7681"/>
                  <a:pt x="6812" y="7858"/>
                  <a:pt x="6358" y="8035"/>
                </a:cubicBezTo>
                <a:cubicBezTo>
                  <a:pt x="5904" y="8211"/>
                  <a:pt x="5170" y="8389"/>
                  <a:pt x="4681" y="8459"/>
                </a:cubicBezTo>
                <a:cubicBezTo>
                  <a:pt x="4191" y="8531"/>
                  <a:pt x="3947" y="8566"/>
                  <a:pt x="3423" y="8459"/>
                </a:cubicBezTo>
                <a:cubicBezTo>
                  <a:pt x="2899" y="8354"/>
                  <a:pt x="2026" y="8176"/>
                  <a:pt x="1536" y="7822"/>
                </a:cubicBezTo>
                <a:cubicBezTo>
                  <a:pt x="1047" y="7469"/>
                  <a:pt x="733" y="6832"/>
                  <a:pt x="489" y="6336"/>
                </a:cubicBezTo>
                <a:cubicBezTo>
                  <a:pt x="244" y="5840"/>
                  <a:pt x="0" y="5416"/>
                  <a:pt x="70" y="4849"/>
                </a:cubicBezTo>
                <a:cubicBezTo>
                  <a:pt x="139" y="4283"/>
                  <a:pt x="384" y="3646"/>
                  <a:pt x="908" y="2937"/>
                </a:cubicBezTo>
                <a:cubicBezTo>
                  <a:pt x="1431" y="2230"/>
                  <a:pt x="2236" y="1061"/>
                  <a:pt x="3214" y="602"/>
                </a:cubicBezTo>
                <a:cubicBezTo>
                  <a:pt x="4191" y="141"/>
                  <a:pt x="5833" y="0"/>
                  <a:pt x="6777" y="176"/>
                </a:cubicBezTo>
                <a:cubicBezTo>
                  <a:pt x="7720" y="354"/>
                  <a:pt x="8349" y="1203"/>
                  <a:pt x="8873" y="1663"/>
                </a:cubicBezTo>
                <a:cubicBezTo>
                  <a:pt x="9397" y="2124"/>
                  <a:pt x="9606" y="2372"/>
                  <a:pt x="9921" y="2937"/>
                </a:cubicBezTo>
                <a:cubicBezTo>
                  <a:pt x="10235" y="3504"/>
                  <a:pt x="10795" y="4212"/>
                  <a:pt x="10760" y="5062"/>
                </a:cubicBezTo>
                <a:cubicBezTo>
                  <a:pt x="10724" y="5911"/>
                  <a:pt x="10340" y="7221"/>
                  <a:pt x="9711" y="8035"/>
                </a:cubicBezTo>
                <a:cubicBezTo>
                  <a:pt x="9082" y="8849"/>
                  <a:pt x="7825" y="9522"/>
                  <a:pt x="6987" y="9946"/>
                </a:cubicBezTo>
                <a:cubicBezTo>
                  <a:pt x="6148" y="10371"/>
                  <a:pt x="5414" y="10477"/>
                  <a:pt x="4681" y="10583"/>
                </a:cubicBezTo>
              </a:path>
            </a:pathLst>
          </a:custGeom>
          <a:noFill/>
          <a:ln w="57240">
            <a:solidFill>
              <a:srgbClr val="00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50545" y="1795145"/>
            <a:ext cx="1962150" cy="771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595120" algn="l"/>
              </a:tabLst>
            </a:pPr>
            <a:r>
              <a:rPr lang="en-GB" sz="2200" b="1" dirty="0">
                <a:solidFill>
                  <a:srgbClr val="0033CC"/>
                </a:solidFill>
                <a:latin typeface="times" charset="0"/>
              </a:rPr>
              <a:t>Determine Objectives</a:t>
            </a:r>
            <a:endParaRPr lang="en-GB" sz="22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7492412" y="1725930"/>
            <a:ext cx="2014537" cy="771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 dirty="0">
                <a:solidFill>
                  <a:srgbClr val="0033CC"/>
                </a:solidFill>
                <a:latin typeface="times" charset="0"/>
              </a:rPr>
              <a:t>Identify &amp; Resolve Risks</a:t>
            </a:r>
            <a:endParaRPr lang="en-GB" sz="22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7400464" y="5186045"/>
            <a:ext cx="2349500" cy="773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 dirty="0">
                <a:solidFill>
                  <a:srgbClr val="0033CC"/>
                </a:solidFill>
                <a:latin typeface="times" charset="0"/>
              </a:rPr>
              <a:t>Develop Next Level of Product</a:t>
            </a:r>
            <a:endParaRPr lang="en-GB" sz="2200" b="1" dirty="0">
              <a:solidFill>
                <a:srgbClr val="0033CC"/>
              </a:solidFill>
              <a:latin typeface="times" charset="0"/>
            </a:endParaRPr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518160" y="5039995"/>
            <a:ext cx="2274570" cy="1108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9841" tIns="51588" rIns="19841" bIns="51588"/>
          <a:lstStyle/>
          <a:p>
            <a:pPr defTabSz="1007745">
              <a:lnSpc>
                <a:spcPct val="85000"/>
              </a:lnSpc>
              <a:spcBef>
                <a:spcPts val="1265"/>
              </a:spcBef>
              <a:tabLst>
                <a:tab pos="952500" algn="l"/>
                <a:tab pos="1905000" algn="l"/>
              </a:tabLst>
            </a:pPr>
            <a:r>
              <a:rPr lang="en-GB" sz="2200" b="1">
                <a:solidFill>
                  <a:srgbClr val="0033CC"/>
                </a:solidFill>
                <a:latin typeface="times" charset="0"/>
              </a:rPr>
              <a:t>Customer Evaluation of Prototype</a:t>
            </a:r>
            <a:endParaRPr lang="en-GB" sz="2200" b="1">
              <a:solidFill>
                <a:srgbClr val="0033CC"/>
              </a:solidFill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48945" rtl="0" eaLnBrk="0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kumimoji="0" lang="en-GB" sz="4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Basic concepts of Spiral Development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12395" y="1417955"/>
            <a:ext cx="5767705" cy="357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Object 3"/>
          <p:cNvGraphicFramePr/>
          <p:nvPr/>
        </p:nvGraphicFramePr>
        <p:xfrm>
          <a:off x="4943475" y="4004310"/>
          <a:ext cx="4834890" cy="3331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911850" imgH="3200400" progId="Paint.Picture">
                  <p:embed/>
                </p:oleObj>
              </mc:Choice>
              <mc:Fallback>
                <p:oleObj name="" r:id="rId2" imgW="5911850" imgH="32004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4943475" y="4004310"/>
                        <a:ext cx="4834890" cy="3331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57200" y="1371600"/>
            <a:ext cx="9006840" cy="5303520"/>
          </a:xfrm>
          <a:prstGeom prst="rect">
            <a:avLst/>
          </a:prstGeom>
        </p:spPr>
        <p:txBody>
          <a:bodyPr/>
          <a:lstStyle/>
          <a:p>
            <a:pPr marL="427355" marR="0" lvl="0" indent="-32258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Process is represented as a </a:t>
            </a:r>
            <a:r>
              <a:rPr kumimoji="0" lang="en-US" sz="280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spiral</a:t>
            </a: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 rather than as a sequence of activities with backtracking.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427355" marR="0" lvl="0" indent="-32258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Each loop = One Iteration = A process phase.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427355" marR="0" lvl="0" indent="-32258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Each Loop passes through 4 quadrants (90°):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859155" marR="0" lvl="1" indent="-28575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90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Objective Setting.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859155" marR="0" lvl="1" indent="-28575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90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Risk Assessment and Reduction.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859155" marR="0" lvl="1" indent="-28575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90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Development and Validation.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859155" marR="0" lvl="1" indent="-28575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90"/>
              </a:spcAft>
              <a:buClr>
                <a:srgbClr val="000000"/>
              </a:buClr>
              <a:buSzPct val="75000"/>
              <a:buFont typeface="StarSymbol" charset="0"/>
              <a:buChar char="–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Planning.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  <a:p>
            <a:pPr marL="427355" marR="0" lvl="0" indent="-322580" algn="l" defTabSz="4489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parajita" pitchFamily="34" charset="0"/>
              </a:rPr>
              <a:t>As loops move away from center → Time and Cost increase.</a:t>
            </a:r>
            <a:endParaRPr kumimoji="0" lang="en-US" sz="280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parajita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61035" y="117158"/>
            <a:ext cx="8599488" cy="1254125"/>
          </a:xfrm>
          <a:prstGeom prst="rect">
            <a:avLst/>
          </a:prstGeom>
        </p:spPr>
        <p:txBody>
          <a:bodyPr lIns="19841" tIns="51588" rIns="19841" bIns="51588"/>
          <a:lstStyle/>
          <a:p>
            <a:pPr marL="0" marR="0" lvl="0" indent="0" algn="ctr" defTabSz="914400" rtl="0" eaLnBrk="1" fontAlgn="base" latinLnBrk="0" hangingPunct="0">
              <a:lnSpc>
                <a:spcPct val="94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kumimoji="0" lang="en-GB" sz="48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Spiral Model </a:t>
            </a:r>
            <a:r>
              <a:rPr kumimoji="0" lang="en-GB" sz="2000" b="1" i="0" u="none" strike="noStrike" kern="0" cap="none" spc="0" normalizeH="0" baseline="0" noProof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(CONT.)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800"/>
              </a:spcBef>
            </a:pPr>
            <a:r>
              <a:rPr lang="en-GB" sz="4400" smtClean="0">
                <a:solidFill>
                  <a:srgbClr val="0033CC"/>
                </a:solidFill>
              </a:rPr>
              <a:t>Objective Setting </a:t>
            </a:r>
            <a:br>
              <a:rPr lang="en-GB" sz="4400" smtClean="0">
                <a:solidFill>
                  <a:srgbClr val="0033CC"/>
                </a:solidFill>
              </a:rPr>
            </a:br>
            <a:r>
              <a:rPr lang="en-GB" sz="4400" smtClean="0">
                <a:solidFill>
                  <a:srgbClr val="0033CC"/>
                </a:solidFill>
              </a:rPr>
              <a:t>(First Quadrant)</a:t>
            </a:r>
            <a:endParaRPr lang="en-GB" sz="4400" smtClean="0">
              <a:solidFill>
                <a:srgbClr val="0033CC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1591310"/>
            <a:ext cx="9366885" cy="263461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2400" b="0" smtClean="0"/>
              <a:t>Identify objectives  of the phase, </a:t>
            </a:r>
            <a:endParaRPr lang="en-GB" sz="2400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sz="2400" b="0" smtClean="0"/>
              <a:t>Requirements are gathered during the planning phase. Requirements like ‘BRS’ that is ‘Bussiness Requirement Specifications’ and ‘SRS’ that is ‘System Requirement specifications’.</a:t>
            </a:r>
            <a:endParaRPr lang="en-GB" sz="2400" b="0" smtClean="0"/>
          </a:p>
          <a:p>
            <a:pPr marL="342900" indent="-342900" defTabSz="914400" eaLnBrk="1">
              <a:spcBef>
                <a:spcPts val="1000"/>
              </a:spcBef>
            </a:pPr>
            <a:endParaRPr lang="en-GB" sz="2400" b="0" smtClean="0"/>
          </a:p>
        </p:txBody>
      </p:sp>
      <p:graphicFrame>
        <p:nvGraphicFramePr>
          <p:cNvPr id="2" name="Object 1"/>
          <p:cNvGraphicFramePr/>
          <p:nvPr/>
        </p:nvGraphicFramePr>
        <p:xfrm>
          <a:off x="739775" y="3808095"/>
          <a:ext cx="5614670" cy="345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924550" imgH="3219450" progId="Paint.Picture">
                  <p:embed/>
                </p:oleObj>
              </mc:Choice>
              <mc:Fallback>
                <p:oleObj name="" r:id="rId1" imgW="5924550" imgH="321945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739775" y="3808095"/>
                        <a:ext cx="5614670" cy="345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6619875" y="3808095"/>
            <a:ext cx="3248660" cy="2012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0320" indent="0" defTabSz="914400" eaLnBrk="1">
              <a:spcBef>
                <a:spcPts val="1000"/>
              </a:spcBef>
            </a:pPr>
            <a:r>
              <a:rPr lang="en-GB" smtClean="0">
                <a:sym typeface="+mn-ea"/>
              </a:rPr>
              <a:t>Examine the </a:t>
            </a:r>
            <a:r>
              <a:rPr lang="en-GB" smtClean="0">
                <a:solidFill>
                  <a:srgbClr val="0033CC"/>
                </a:solidFill>
                <a:sym typeface="+mn-ea"/>
              </a:rPr>
              <a:t>risks</a:t>
            </a:r>
            <a:r>
              <a:rPr lang="en-GB" smtClean="0">
                <a:sym typeface="+mn-ea"/>
              </a:rPr>
              <a:t> associated with these objectives.</a:t>
            </a:r>
            <a:endParaRPr lang="en-GB" b="0" smtClean="0"/>
          </a:p>
          <a:p>
            <a:pPr marL="20320" lvl="1" indent="0" defTabSz="914400" eaLnBrk="1">
              <a:spcBef>
                <a:spcPts val="725"/>
              </a:spcBef>
            </a:pPr>
            <a:r>
              <a:rPr lang="en-GB" smtClean="0">
                <a:sym typeface="+mn-ea"/>
              </a:rPr>
              <a:t>Find alternate solutions possible.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" y="-11747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540"/>
              </a:spcBef>
            </a:pPr>
            <a:r>
              <a:rPr lang="en-GB" sz="3200" smtClean="0">
                <a:solidFill>
                  <a:srgbClr val="0033CC"/>
                </a:solidFill>
              </a:rPr>
              <a:t>Risk Assessment and Reduction </a:t>
            </a:r>
            <a:br>
              <a:rPr lang="en-GB" sz="3200" smtClean="0">
                <a:solidFill>
                  <a:srgbClr val="0033CC"/>
                </a:solidFill>
              </a:rPr>
            </a:br>
            <a:r>
              <a:rPr lang="en-GB" sz="3200" smtClean="0">
                <a:solidFill>
                  <a:srgbClr val="0033CC"/>
                </a:solidFill>
              </a:rPr>
              <a:t>(Second Quadrant)</a:t>
            </a:r>
            <a:endParaRPr lang="en-GB" sz="3200" smtClean="0">
              <a:solidFill>
                <a:srgbClr val="0033CC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190" y="1242695"/>
            <a:ext cx="9367520" cy="32385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2400" b="0" smtClean="0"/>
              <a:t>For each identified project risk, </a:t>
            </a:r>
            <a:endParaRPr lang="en-GB" sz="2400" b="0" smtClean="0"/>
          </a:p>
          <a:p>
            <a:pPr marL="742950" lvl="1" algn="just" defTabSz="914400" eaLnBrk="1">
              <a:spcBef>
                <a:spcPts val="725"/>
              </a:spcBef>
            </a:pPr>
            <a:r>
              <a:rPr lang="en-GB" sz="2400" b="0" smtClean="0"/>
              <a:t>In the risk analysis phase, a process is undertaken to identify risk and alternate solutions.  </a:t>
            </a:r>
            <a:endParaRPr lang="en-GB" sz="2400" b="0" smtClean="0"/>
          </a:p>
          <a:p>
            <a:pPr marL="742950" lvl="1" algn="just" defTabSz="914400" eaLnBrk="1">
              <a:spcBef>
                <a:spcPts val="725"/>
              </a:spcBef>
            </a:pPr>
            <a:r>
              <a:rPr lang="en-GB" sz="2400" b="0" smtClean="0"/>
              <a:t>A prototype is produced at the end of the risk analysis phase. </a:t>
            </a:r>
            <a:endParaRPr lang="en-GB" sz="2400" b="0" smtClean="0"/>
          </a:p>
          <a:p>
            <a:pPr marL="742950" lvl="1" algn="just" defTabSz="914400" eaLnBrk="1">
              <a:spcBef>
                <a:spcPts val="725"/>
              </a:spcBef>
            </a:pPr>
            <a:r>
              <a:rPr lang="en-GB" sz="2400" b="0" smtClean="0"/>
              <a:t>If any risk is found during the risk analysis then alternate solutions are suggested and implemented.</a:t>
            </a:r>
            <a:endParaRPr lang="en-GB" sz="2400" b="0" smtClean="0"/>
          </a:p>
        </p:txBody>
      </p:sp>
      <p:graphicFrame>
        <p:nvGraphicFramePr>
          <p:cNvPr id="2" name="Object 1"/>
          <p:cNvGraphicFramePr/>
          <p:nvPr/>
        </p:nvGraphicFramePr>
        <p:xfrm>
          <a:off x="318135" y="4399915"/>
          <a:ext cx="4241165" cy="3116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899150" imgH="3238500" progId="Paint.Picture">
                  <p:embed/>
                </p:oleObj>
              </mc:Choice>
              <mc:Fallback>
                <p:oleObj name="" r:id="rId1" imgW="5899150" imgH="32385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318135" y="4399915"/>
                        <a:ext cx="4241165" cy="3116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4990465" y="5260340"/>
            <a:ext cx="4286885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defTabSz="914400" eaLnBrk="1">
              <a:spcBef>
                <a:spcPts val="1000"/>
              </a:spcBef>
            </a:pPr>
            <a:r>
              <a:rPr lang="en-GB" smtClean="0">
                <a:sym typeface="+mn-ea"/>
              </a:rPr>
              <a:t>Steps are taken to reduce the risk.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Spiral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535" y="1437005"/>
            <a:ext cx="9530715" cy="497205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800" b="0" u="sng" smtClean="0"/>
              <a:t>Development and Validation</a:t>
            </a:r>
            <a:r>
              <a:rPr lang="en-GB" sz="2800" b="0" smtClean="0"/>
              <a:t> (</a:t>
            </a:r>
            <a:r>
              <a:rPr lang="en-GB" sz="2800" b="0" smtClean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Third quadrant</a:t>
            </a:r>
            <a:r>
              <a:rPr lang="en-GB" sz="2800" b="0" smtClean="0"/>
              <a:t>):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400" b="0" smtClean="0"/>
              <a:t> In this phase software is developed, along with testing at the end of the phase. Hence in this phase the development and testing is done.</a:t>
            </a:r>
            <a:endParaRPr lang="en-GB" sz="2400" b="0" smtClean="0"/>
          </a:p>
          <a:p>
            <a:pPr marL="742950" lvl="1" algn="just" defTabSz="914400" eaLnBrk="1">
              <a:spcBef>
                <a:spcPts val="465"/>
              </a:spcBef>
              <a:defRPr/>
            </a:pPr>
            <a:r>
              <a:rPr lang="en-GB" sz="2400" b="0" smtClean="0">
                <a:sym typeface="+mn-ea"/>
              </a:rPr>
              <a:t>develop and validate the next level of  the product. </a:t>
            </a:r>
            <a:endParaRPr lang="en-GB" sz="24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endParaRPr lang="en-GB" sz="2400" b="0" smtClean="0"/>
          </a:p>
          <a:p>
            <a:pPr marL="342900" indent="-342900" defTabSz="914400" eaLnBrk="1">
              <a:spcBef>
                <a:spcPts val="550"/>
              </a:spcBef>
              <a:defRPr/>
            </a:pPr>
            <a:endParaRPr lang="en-GB" sz="2400" b="0" smtClean="0"/>
          </a:p>
        </p:txBody>
      </p:sp>
      <p:graphicFrame>
        <p:nvGraphicFramePr>
          <p:cNvPr id="2" name="Object 1"/>
          <p:cNvGraphicFramePr/>
          <p:nvPr/>
        </p:nvGraphicFramePr>
        <p:xfrm>
          <a:off x="1753235" y="3992245"/>
          <a:ext cx="5852795" cy="3202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848350" imgH="3200400" progId="Paint.Picture">
                  <p:embed/>
                </p:oleObj>
              </mc:Choice>
              <mc:Fallback>
                <p:oleObj name="" r:id="rId1" imgW="5848350" imgH="32004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753235" y="3992245"/>
                        <a:ext cx="5852795" cy="3202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7675" y="304800"/>
            <a:ext cx="8567738" cy="1403350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br>
              <a:rPr lang="en-GB" sz="1800" b="0" smtClean="0">
                <a:solidFill>
                  <a:srgbClr val="FFFFFF"/>
                </a:solidFill>
              </a:rPr>
            </a:br>
            <a:endParaRPr lang="en-GB" sz="1800" b="0" smtClean="0">
              <a:solidFill>
                <a:srgbClr val="FFFFFF"/>
              </a:solidFill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800"/>
              </a:spcBef>
            </a:pPr>
            <a:r>
              <a:rPr lang="en-GB" sz="4000" smtClean="0"/>
              <a:t>When a program is developed by a single programmer --- </a:t>
            </a:r>
            <a:endParaRPr lang="en-GB" sz="40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600" smtClean="0"/>
              <a:t>he has the freedom to decide his exact steps. </a:t>
            </a:r>
            <a:endParaRPr lang="en-GB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Spiral Model </a:t>
            </a:r>
            <a:r>
              <a:rPr lang="en-GB" sz="2000" smtClean="0">
                <a:solidFill>
                  <a:srgbClr val="0033CC"/>
                </a:solidFill>
              </a:rPr>
              <a:t>(CONT.)</a:t>
            </a:r>
            <a:endParaRPr lang="en-GB" sz="2000" smtClean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3535" y="1437005"/>
            <a:ext cx="9530715" cy="2879725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800" b="0" u="sng" smtClean="0"/>
              <a:t>Review and Planning</a:t>
            </a:r>
            <a:r>
              <a:rPr lang="en-GB" sz="2800" b="0" smtClean="0"/>
              <a:t> (</a:t>
            </a:r>
            <a:r>
              <a:rPr lang="en-GB" sz="2800" b="0" smtClean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Fourth quadrant</a:t>
            </a:r>
            <a:r>
              <a:rPr lang="en-GB" sz="2800" b="0" smtClean="0"/>
              <a:t>): 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400" b="0" smtClean="0"/>
              <a:t>review the  results  achieved so far with the customer and plan the next iteration around the spiral.  </a:t>
            </a:r>
            <a:endParaRPr lang="en-GB" sz="2400" b="0" smtClean="0"/>
          </a:p>
          <a:p>
            <a:pPr marL="342900" indent="-342900" defTabSz="914400" eaLnBrk="1">
              <a:spcBef>
                <a:spcPts val="550"/>
              </a:spcBef>
              <a:defRPr/>
            </a:pPr>
            <a:r>
              <a:rPr lang="en-GB" sz="2800" b="0" smtClean="0"/>
              <a:t>With each iteration around the spiral:</a:t>
            </a:r>
            <a:endParaRPr lang="en-GB" sz="2800" b="0" smtClean="0"/>
          </a:p>
          <a:p>
            <a:pPr marL="742950" lvl="1" defTabSz="914400" eaLnBrk="1">
              <a:spcBef>
                <a:spcPts val="465"/>
              </a:spcBef>
              <a:defRPr/>
            </a:pPr>
            <a:r>
              <a:rPr lang="en-GB" sz="2400" b="0" smtClean="0"/>
              <a:t>progressively more complete version of the software gets built.</a:t>
            </a:r>
            <a:endParaRPr lang="en-GB" sz="2400" b="0" smtClean="0"/>
          </a:p>
        </p:txBody>
      </p:sp>
      <p:graphicFrame>
        <p:nvGraphicFramePr>
          <p:cNvPr id="6" name="Object 5"/>
          <p:cNvGraphicFramePr/>
          <p:nvPr/>
        </p:nvGraphicFramePr>
        <p:xfrm>
          <a:off x="2080260" y="4027170"/>
          <a:ext cx="5757545" cy="327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5753100" imgH="3270250" progId="Paint.Picture">
                  <p:embed/>
                </p:oleObj>
              </mc:Choice>
              <mc:Fallback>
                <p:oleObj name="" r:id="rId1" imgW="5753100" imgH="32702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080260" y="4027170"/>
                        <a:ext cx="5757545" cy="327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Content Placeholder 3"/>
          <p:cNvGraphicFramePr/>
          <p:nvPr>
            <p:ph sz="half" idx="1"/>
          </p:nvPr>
        </p:nvGraphicFramePr>
        <p:xfrm>
          <a:off x="216535" y="541020"/>
          <a:ext cx="4514850" cy="296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772150" imgH="3213100" progId="Paint.Picture">
                  <p:embed/>
                </p:oleObj>
              </mc:Choice>
              <mc:Fallback>
                <p:oleObj name="" r:id="rId1" imgW="5772150" imgH="3213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216535" y="541020"/>
                        <a:ext cx="4514850" cy="296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/>
          <p:nvPr>
            <p:ph sz="half" idx="2"/>
          </p:nvPr>
        </p:nvGraphicFramePr>
        <p:xfrm>
          <a:off x="4988560" y="568960"/>
          <a:ext cx="4584700" cy="294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5784850" imgH="3181350" progId="Paint.Picture">
                  <p:embed/>
                </p:oleObj>
              </mc:Choice>
              <mc:Fallback>
                <p:oleObj name="" r:id="rId3" imgW="5784850" imgH="31813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4988560" y="568960"/>
                        <a:ext cx="4584700" cy="294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216535" y="3929380"/>
          <a:ext cx="4514850" cy="3190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5822950" imgH="3187700" progId="Paint.Picture">
                  <p:embed/>
                </p:oleObj>
              </mc:Choice>
              <mc:Fallback>
                <p:oleObj name="" r:id="rId5" imgW="5822950" imgH="3187700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6"/>
                    </p:blipFill>
                    <p:spPr>
                      <a:xfrm>
                        <a:off x="216535" y="3929380"/>
                        <a:ext cx="4514850" cy="3190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/>
          <p:nvPr/>
        </p:nvGraphicFramePr>
        <p:xfrm>
          <a:off x="4989195" y="3930015"/>
          <a:ext cx="4584065" cy="318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5772150" imgH="3409950" progId="Paint.Picture">
                  <p:embed/>
                </p:oleObj>
              </mc:Choice>
              <mc:Fallback>
                <p:oleObj name="" r:id="rId7" imgW="5772150" imgH="3409950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8"/>
                    </p:blipFill>
                    <p:spPr>
                      <a:xfrm>
                        <a:off x="4989195" y="3930015"/>
                        <a:ext cx="4584065" cy="3189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19100" y="222250"/>
            <a:ext cx="8153400" cy="863600"/>
          </a:xfrm>
          <a:prstGeom prst="rect">
            <a:avLst/>
          </a:prstGeom>
          <a:noFill/>
        </p:spPr>
        <p:txBody>
          <a:bodyPr lIns="92407" tIns="45420" rIns="92407" bIns="45420"/>
          <a:lstStyle/>
          <a:p>
            <a:pPr marL="0" marR="0" lvl="0" indent="0" algn="ctr" defTabSz="448945" rtl="0" eaLnBrk="0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Diagram of Boehm’s Spiral Model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5" descr="COPY0218-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173481"/>
            <a:ext cx="8534400" cy="59740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BoehmSpiralMode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15063" y="1283205"/>
            <a:ext cx="8316516" cy="60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3"/>
          <p:cNvSpPr>
            <a:spLocks noGrp="1" noChangeArrowheads="1"/>
          </p:cNvSpPr>
          <p:nvPr>
            <p:ph type="title"/>
          </p:nvPr>
        </p:nvSpPr>
        <p:spPr>
          <a:xfrm>
            <a:off x="462029" y="244990"/>
            <a:ext cx="9618596" cy="951959"/>
          </a:xfrm>
          <a:noFill/>
        </p:spPr>
        <p:txBody>
          <a:bodyPr lIns="101860" tIns="50066" rIns="101860" bIns="50066"/>
          <a:lstStyle/>
          <a:p>
            <a:r>
              <a:rPr lang="en-US" sz="2900" dirty="0" smtClean="0"/>
              <a:t>Round 1</a:t>
            </a:r>
            <a:r>
              <a:rPr lang="en-US" sz="2400" dirty="0" smtClean="0"/>
              <a:t>, </a:t>
            </a:r>
            <a:r>
              <a:rPr lang="en-US" sz="2900" dirty="0" smtClean="0"/>
              <a:t>Concept of Operations</a:t>
            </a:r>
            <a:r>
              <a:rPr lang="en-US" sz="2400" dirty="0" smtClean="0"/>
              <a:t>,</a:t>
            </a:r>
            <a:r>
              <a:rPr lang="en-US" sz="2900" dirty="0" smtClean="0"/>
              <a:t> Quadrant IV:</a:t>
            </a:r>
            <a:br>
              <a:rPr lang="en-US" sz="2900" dirty="0" smtClean="0"/>
            </a:br>
            <a:r>
              <a:rPr lang="en-US" sz="2900" dirty="0" smtClean="0"/>
              <a:t>Determine </a:t>
            </a:r>
            <a:r>
              <a:rPr lang="en-US" sz="2900" dirty="0" err="1" smtClean="0"/>
              <a:t>Objectives,Alternatives</a:t>
            </a:r>
            <a:r>
              <a:rPr lang="en-US" sz="2900" dirty="0" smtClean="0"/>
              <a:t> &amp; Constraints</a:t>
            </a:r>
            <a:endParaRPr lang="en-US" sz="2900" dirty="0" smtClean="0"/>
          </a:p>
        </p:txBody>
      </p:sp>
      <p:sp>
        <p:nvSpPr>
          <p:cNvPr id="11" name="Freeform 9"/>
          <p:cNvSpPr/>
          <p:nvPr/>
        </p:nvSpPr>
        <p:spPr bwMode="auto">
          <a:xfrm>
            <a:off x="1338324" y="2516423"/>
            <a:ext cx="2569466" cy="1267761"/>
          </a:xfrm>
          <a:custGeom>
            <a:avLst/>
            <a:gdLst>
              <a:gd name="T0" fmla="*/ 88 w 1641"/>
              <a:gd name="T1" fmla="*/ 0 h 809"/>
              <a:gd name="T2" fmla="*/ 191 w 1641"/>
              <a:gd name="T3" fmla="*/ 0 h 809"/>
              <a:gd name="T4" fmla="*/ 287 w 1641"/>
              <a:gd name="T5" fmla="*/ 8 h 809"/>
              <a:gd name="T6" fmla="*/ 382 w 1641"/>
              <a:gd name="T7" fmla="*/ 24 h 809"/>
              <a:gd name="T8" fmla="*/ 494 w 1641"/>
              <a:gd name="T9" fmla="*/ 48 h 809"/>
              <a:gd name="T10" fmla="*/ 597 w 1641"/>
              <a:gd name="T11" fmla="*/ 79 h 809"/>
              <a:gd name="T12" fmla="*/ 709 w 1641"/>
              <a:gd name="T13" fmla="*/ 119 h 809"/>
              <a:gd name="T14" fmla="*/ 804 w 1641"/>
              <a:gd name="T15" fmla="*/ 166 h 809"/>
              <a:gd name="T16" fmla="*/ 900 w 1641"/>
              <a:gd name="T17" fmla="*/ 214 h 809"/>
              <a:gd name="T18" fmla="*/ 995 w 1641"/>
              <a:gd name="T19" fmla="*/ 269 h 809"/>
              <a:gd name="T20" fmla="*/ 1083 w 1641"/>
              <a:gd name="T21" fmla="*/ 325 h 809"/>
              <a:gd name="T22" fmla="*/ 1170 w 1641"/>
              <a:gd name="T23" fmla="*/ 396 h 809"/>
              <a:gd name="T24" fmla="*/ 1242 w 1641"/>
              <a:gd name="T25" fmla="*/ 459 h 809"/>
              <a:gd name="T26" fmla="*/ 1290 w 1641"/>
              <a:gd name="T27" fmla="*/ 523 h 809"/>
              <a:gd name="T28" fmla="*/ 1592 w 1641"/>
              <a:gd name="T29" fmla="*/ 507 h 809"/>
              <a:gd name="T30" fmla="*/ 1489 w 1641"/>
              <a:gd name="T31" fmla="*/ 547 h 809"/>
              <a:gd name="T32" fmla="*/ 1417 w 1641"/>
              <a:gd name="T33" fmla="*/ 586 h 809"/>
              <a:gd name="T34" fmla="*/ 1361 w 1641"/>
              <a:gd name="T35" fmla="*/ 618 h 809"/>
              <a:gd name="T36" fmla="*/ 1298 w 1641"/>
              <a:gd name="T37" fmla="*/ 665 h 809"/>
              <a:gd name="T38" fmla="*/ 1234 w 1641"/>
              <a:gd name="T39" fmla="*/ 729 h 809"/>
              <a:gd name="T40" fmla="*/ 1170 w 1641"/>
              <a:gd name="T41" fmla="*/ 784 h 809"/>
              <a:gd name="T42" fmla="*/ 1123 w 1641"/>
              <a:gd name="T43" fmla="*/ 800 h 809"/>
              <a:gd name="T44" fmla="*/ 1067 w 1641"/>
              <a:gd name="T45" fmla="*/ 768 h 809"/>
              <a:gd name="T46" fmla="*/ 995 w 1641"/>
              <a:gd name="T47" fmla="*/ 745 h 809"/>
              <a:gd name="T48" fmla="*/ 931 w 1641"/>
              <a:gd name="T49" fmla="*/ 721 h 809"/>
              <a:gd name="T50" fmla="*/ 860 w 1641"/>
              <a:gd name="T51" fmla="*/ 705 h 809"/>
              <a:gd name="T52" fmla="*/ 788 w 1641"/>
              <a:gd name="T53" fmla="*/ 689 h 809"/>
              <a:gd name="T54" fmla="*/ 717 w 1641"/>
              <a:gd name="T55" fmla="*/ 673 h 809"/>
              <a:gd name="T56" fmla="*/ 653 w 1641"/>
              <a:gd name="T57" fmla="*/ 657 h 809"/>
              <a:gd name="T58" fmla="*/ 557 w 1641"/>
              <a:gd name="T59" fmla="*/ 642 h 809"/>
              <a:gd name="T60" fmla="*/ 892 w 1641"/>
              <a:gd name="T61" fmla="*/ 531 h 809"/>
              <a:gd name="T62" fmla="*/ 812 w 1641"/>
              <a:gd name="T63" fmla="*/ 436 h 809"/>
              <a:gd name="T64" fmla="*/ 756 w 1641"/>
              <a:gd name="T65" fmla="*/ 372 h 809"/>
              <a:gd name="T66" fmla="*/ 669 w 1641"/>
              <a:gd name="T67" fmla="*/ 293 h 809"/>
              <a:gd name="T68" fmla="*/ 589 w 1641"/>
              <a:gd name="T69" fmla="*/ 230 h 809"/>
              <a:gd name="T70" fmla="*/ 533 w 1641"/>
              <a:gd name="T71" fmla="*/ 182 h 809"/>
              <a:gd name="T72" fmla="*/ 462 w 1641"/>
              <a:gd name="T73" fmla="*/ 135 h 809"/>
              <a:gd name="T74" fmla="*/ 382 w 1641"/>
              <a:gd name="T75" fmla="*/ 103 h 809"/>
              <a:gd name="T76" fmla="*/ 287 w 1641"/>
              <a:gd name="T77" fmla="*/ 71 h 809"/>
              <a:gd name="T78" fmla="*/ 191 w 1641"/>
              <a:gd name="T79" fmla="*/ 48 h 809"/>
              <a:gd name="T80" fmla="*/ 88 w 1641"/>
              <a:gd name="T81" fmla="*/ 24 h 8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41"/>
              <a:gd name="T124" fmla="*/ 0 h 809"/>
              <a:gd name="T125" fmla="*/ 1641 w 1641"/>
              <a:gd name="T126" fmla="*/ 809 h 80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41" h="809">
                <a:moveTo>
                  <a:pt x="0" y="8"/>
                </a:moveTo>
                <a:lnTo>
                  <a:pt x="88" y="0"/>
                </a:lnTo>
                <a:lnTo>
                  <a:pt x="135" y="0"/>
                </a:lnTo>
                <a:lnTo>
                  <a:pt x="191" y="0"/>
                </a:lnTo>
                <a:lnTo>
                  <a:pt x="239" y="0"/>
                </a:lnTo>
                <a:lnTo>
                  <a:pt x="287" y="8"/>
                </a:lnTo>
                <a:lnTo>
                  <a:pt x="342" y="8"/>
                </a:lnTo>
                <a:lnTo>
                  <a:pt x="382" y="24"/>
                </a:lnTo>
                <a:lnTo>
                  <a:pt x="438" y="32"/>
                </a:lnTo>
                <a:lnTo>
                  <a:pt x="494" y="48"/>
                </a:lnTo>
                <a:lnTo>
                  <a:pt x="549" y="63"/>
                </a:lnTo>
                <a:lnTo>
                  <a:pt x="597" y="79"/>
                </a:lnTo>
                <a:lnTo>
                  <a:pt x="653" y="95"/>
                </a:lnTo>
                <a:lnTo>
                  <a:pt x="709" y="119"/>
                </a:lnTo>
                <a:lnTo>
                  <a:pt x="764" y="143"/>
                </a:lnTo>
                <a:lnTo>
                  <a:pt x="804" y="166"/>
                </a:lnTo>
                <a:lnTo>
                  <a:pt x="860" y="190"/>
                </a:lnTo>
                <a:lnTo>
                  <a:pt x="900" y="214"/>
                </a:lnTo>
                <a:lnTo>
                  <a:pt x="947" y="238"/>
                </a:lnTo>
                <a:lnTo>
                  <a:pt x="995" y="269"/>
                </a:lnTo>
                <a:lnTo>
                  <a:pt x="1043" y="301"/>
                </a:lnTo>
                <a:lnTo>
                  <a:pt x="1083" y="325"/>
                </a:lnTo>
                <a:lnTo>
                  <a:pt x="1130" y="364"/>
                </a:lnTo>
                <a:lnTo>
                  <a:pt x="1170" y="396"/>
                </a:lnTo>
                <a:lnTo>
                  <a:pt x="1210" y="428"/>
                </a:lnTo>
                <a:lnTo>
                  <a:pt x="1242" y="459"/>
                </a:lnTo>
                <a:lnTo>
                  <a:pt x="1274" y="491"/>
                </a:lnTo>
                <a:lnTo>
                  <a:pt x="1290" y="523"/>
                </a:lnTo>
                <a:lnTo>
                  <a:pt x="1640" y="483"/>
                </a:lnTo>
                <a:lnTo>
                  <a:pt x="1592" y="507"/>
                </a:lnTo>
                <a:lnTo>
                  <a:pt x="1529" y="531"/>
                </a:lnTo>
                <a:lnTo>
                  <a:pt x="1489" y="547"/>
                </a:lnTo>
                <a:lnTo>
                  <a:pt x="1457" y="562"/>
                </a:lnTo>
                <a:lnTo>
                  <a:pt x="1417" y="586"/>
                </a:lnTo>
                <a:lnTo>
                  <a:pt x="1385" y="602"/>
                </a:lnTo>
                <a:lnTo>
                  <a:pt x="1361" y="618"/>
                </a:lnTo>
                <a:lnTo>
                  <a:pt x="1330" y="642"/>
                </a:lnTo>
                <a:lnTo>
                  <a:pt x="1298" y="665"/>
                </a:lnTo>
                <a:lnTo>
                  <a:pt x="1266" y="697"/>
                </a:lnTo>
                <a:lnTo>
                  <a:pt x="1234" y="729"/>
                </a:lnTo>
                <a:lnTo>
                  <a:pt x="1202" y="753"/>
                </a:lnTo>
                <a:lnTo>
                  <a:pt x="1170" y="784"/>
                </a:lnTo>
                <a:lnTo>
                  <a:pt x="1146" y="808"/>
                </a:lnTo>
                <a:lnTo>
                  <a:pt x="1123" y="800"/>
                </a:lnTo>
                <a:lnTo>
                  <a:pt x="1091" y="784"/>
                </a:lnTo>
                <a:lnTo>
                  <a:pt x="1067" y="768"/>
                </a:lnTo>
                <a:lnTo>
                  <a:pt x="1027" y="760"/>
                </a:lnTo>
                <a:lnTo>
                  <a:pt x="995" y="745"/>
                </a:lnTo>
                <a:lnTo>
                  <a:pt x="963" y="737"/>
                </a:lnTo>
                <a:lnTo>
                  <a:pt x="931" y="721"/>
                </a:lnTo>
                <a:lnTo>
                  <a:pt x="900" y="713"/>
                </a:lnTo>
                <a:lnTo>
                  <a:pt x="860" y="705"/>
                </a:lnTo>
                <a:lnTo>
                  <a:pt x="820" y="697"/>
                </a:lnTo>
                <a:lnTo>
                  <a:pt x="788" y="689"/>
                </a:lnTo>
                <a:lnTo>
                  <a:pt x="756" y="673"/>
                </a:lnTo>
                <a:lnTo>
                  <a:pt x="717" y="673"/>
                </a:lnTo>
                <a:lnTo>
                  <a:pt x="685" y="665"/>
                </a:lnTo>
                <a:lnTo>
                  <a:pt x="653" y="657"/>
                </a:lnTo>
                <a:lnTo>
                  <a:pt x="613" y="650"/>
                </a:lnTo>
                <a:lnTo>
                  <a:pt x="557" y="642"/>
                </a:lnTo>
                <a:lnTo>
                  <a:pt x="916" y="578"/>
                </a:lnTo>
                <a:lnTo>
                  <a:pt x="892" y="531"/>
                </a:lnTo>
                <a:lnTo>
                  <a:pt x="868" y="499"/>
                </a:lnTo>
                <a:lnTo>
                  <a:pt x="812" y="436"/>
                </a:lnTo>
                <a:lnTo>
                  <a:pt x="780" y="404"/>
                </a:lnTo>
                <a:lnTo>
                  <a:pt x="756" y="372"/>
                </a:lnTo>
                <a:lnTo>
                  <a:pt x="701" y="325"/>
                </a:lnTo>
                <a:lnTo>
                  <a:pt x="669" y="293"/>
                </a:lnTo>
                <a:lnTo>
                  <a:pt x="629" y="261"/>
                </a:lnTo>
                <a:lnTo>
                  <a:pt x="589" y="230"/>
                </a:lnTo>
                <a:lnTo>
                  <a:pt x="565" y="206"/>
                </a:lnTo>
                <a:lnTo>
                  <a:pt x="533" y="182"/>
                </a:lnTo>
                <a:lnTo>
                  <a:pt x="494" y="158"/>
                </a:lnTo>
                <a:lnTo>
                  <a:pt x="462" y="135"/>
                </a:lnTo>
                <a:lnTo>
                  <a:pt x="422" y="119"/>
                </a:lnTo>
                <a:lnTo>
                  <a:pt x="382" y="103"/>
                </a:lnTo>
                <a:lnTo>
                  <a:pt x="334" y="79"/>
                </a:lnTo>
                <a:lnTo>
                  <a:pt x="287" y="71"/>
                </a:lnTo>
                <a:lnTo>
                  <a:pt x="239" y="55"/>
                </a:lnTo>
                <a:lnTo>
                  <a:pt x="191" y="48"/>
                </a:lnTo>
                <a:lnTo>
                  <a:pt x="143" y="32"/>
                </a:lnTo>
                <a:lnTo>
                  <a:pt x="88" y="24"/>
                </a:lnTo>
                <a:lnTo>
                  <a:pt x="0" y="8"/>
                </a:lnTo>
              </a:path>
            </a:pathLst>
          </a:custGeom>
          <a:solidFill>
            <a:srgbClr val="00FF00"/>
          </a:solidFill>
          <a:ln w="127000" cap="rnd">
            <a:noFill/>
            <a:round/>
          </a:ln>
        </p:spPr>
        <p:txBody>
          <a:bodyPr wrap="none" lIns="89274" tIns="43854" rIns="89274" bIns="43854"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472440" y="2242185"/>
            <a:ext cx="1127760" cy="8272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89274" tIns="43854" rIns="89274" bIns="43854">
            <a:spAutoFit/>
          </a:bodyPr>
          <a:lstStyle/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Project</a:t>
            </a:r>
            <a:endParaRPr lang="en-US" u="none" dirty="0">
              <a:latin typeface="Times New Roman" panose="02020603050405020304" pitchFamily="18" charset="0"/>
            </a:endParaRPr>
          </a:p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Start</a:t>
            </a:r>
            <a:endParaRPr lang="en-US" u="none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BoehmSpiralMode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8062" y="1298445"/>
            <a:ext cx="8316516" cy="60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>
          <a:xfrm>
            <a:off x="315020" y="171493"/>
            <a:ext cx="9440085" cy="951959"/>
          </a:xfrm>
          <a:noFill/>
        </p:spPr>
        <p:txBody>
          <a:bodyPr lIns="101860" tIns="50066" rIns="101860" bIns="50066"/>
          <a:lstStyle/>
          <a:p>
            <a:r>
              <a:rPr lang="en-US" sz="2900" dirty="0" smtClean="0"/>
              <a:t>Round 1, Concept of Operations</a:t>
            </a:r>
            <a:r>
              <a:rPr lang="en-US" sz="2400" dirty="0" smtClean="0"/>
              <a:t>,</a:t>
            </a:r>
            <a:r>
              <a:rPr lang="en-US" sz="2900" dirty="0" smtClean="0"/>
              <a:t> Quadrant I: </a:t>
            </a:r>
            <a:br>
              <a:rPr lang="en-US" sz="2900" dirty="0" smtClean="0"/>
            </a:br>
            <a:r>
              <a:rPr lang="en-US" sz="2900" dirty="0" smtClean="0"/>
              <a:t>Evaluate Alternatives, identify &amp; resolve Risks</a:t>
            </a:r>
            <a:endParaRPr lang="en-US" sz="2900" dirty="0" smtClean="0"/>
          </a:p>
        </p:txBody>
      </p:sp>
      <p:sp>
        <p:nvSpPr>
          <p:cNvPr id="11" name="Freeform 9"/>
          <p:cNvSpPr/>
          <p:nvPr/>
        </p:nvSpPr>
        <p:spPr bwMode="auto">
          <a:xfrm>
            <a:off x="5882640" y="2616687"/>
            <a:ext cx="2569747" cy="1330473"/>
          </a:xfrm>
          <a:custGeom>
            <a:avLst/>
            <a:gdLst>
              <a:gd name="T0" fmla="*/ 1544 w 1641"/>
              <a:gd name="T1" fmla="*/ 0 h 849"/>
              <a:gd name="T2" fmla="*/ 1449 w 1641"/>
              <a:gd name="T3" fmla="*/ 0 h 849"/>
              <a:gd name="T4" fmla="*/ 1345 w 1641"/>
              <a:gd name="T5" fmla="*/ 8 h 849"/>
              <a:gd name="T6" fmla="*/ 1258 w 1641"/>
              <a:gd name="T7" fmla="*/ 24 h 849"/>
              <a:gd name="T8" fmla="*/ 1146 w 1641"/>
              <a:gd name="T9" fmla="*/ 48 h 849"/>
              <a:gd name="T10" fmla="*/ 1043 w 1641"/>
              <a:gd name="T11" fmla="*/ 79 h 849"/>
              <a:gd name="T12" fmla="*/ 931 w 1641"/>
              <a:gd name="T13" fmla="*/ 127 h 849"/>
              <a:gd name="T14" fmla="*/ 828 w 1641"/>
              <a:gd name="T15" fmla="*/ 174 h 849"/>
              <a:gd name="T16" fmla="*/ 740 w 1641"/>
              <a:gd name="T17" fmla="*/ 230 h 849"/>
              <a:gd name="T18" fmla="*/ 645 w 1641"/>
              <a:gd name="T19" fmla="*/ 285 h 849"/>
              <a:gd name="T20" fmla="*/ 549 w 1641"/>
              <a:gd name="T21" fmla="*/ 341 h 849"/>
              <a:gd name="T22" fmla="*/ 470 w 1641"/>
              <a:gd name="T23" fmla="*/ 412 h 849"/>
              <a:gd name="T24" fmla="*/ 398 w 1641"/>
              <a:gd name="T25" fmla="*/ 483 h 849"/>
              <a:gd name="T26" fmla="*/ 350 w 1641"/>
              <a:gd name="T27" fmla="*/ 555 h 849"/>
              <a:gd name="T28" fmla="*/ 56 w 1641"/>
              <a:gd name="T29" fmla="*/ 531 h 849"/>
              <a:gd name="T30" fmla="*/ 151 w 1641"/>
              <a:gd name="T31" fmla="*/ 571 h 849"/>
              <a:gd name="T32" fmla="*/ 223 w 1641"/>
              <a:gd name="T33" fmla="*/ 618 h 849"/>
              <a:gd name="T34" fmla="*/ 279 w 1641"/>
              <a:gd name="T35" fmla="*/ 658 h 849"/>
              <a:gd name="T36" fmla="*/ 334 w 1641"/>
              <a:gd name="T37" fmla="*/ 697 h 849"/>
              <a:gd name="T38" fmla="*/ 406 w 1641"/>
              <a:gd name="T39" fmla="*/ 761 h 849"/>
              <a:gd name="T40" fmla="*/ 470 w 1641"/>
              <a:gd name="T41" fmla="*/ 816 h 849"/>
              <a:gd name="T42" fmla="*/ 517 w 1641"/>
              <a:gd name="T43" fmla="*/ 840 h 849"/>
              <a:gd name="T44" fmla="*/ 573 w 1641"/>
              <a:gd name="T45" fmla="*/ 808 h 849"/>
              <a:gd name="T46" fmla="*/ 645 w 1641"/>
              <a:gd name="T47" fmla="*/ 777 h 849"/>
              <a:gd name="T48" fmla="*/ 709 w 1641"/>
              <a:gd name="T49" fmla="*/ 761 h 849"/>
              <a:gd name="T50" fmla="*/ 780 w 1641"/>
              <a:gd name="T51" fmla="*/ 737 h 849"/>
              <a:gd name="T52" fmla="*/ 852 w 1641"/>
              <a:gd name="T53" fmla="*/ 721 h 849"/>
              <a:gd name="T54" fmla="*/ 923 w 1641"/>
              <a:gd name="T55" fmla="*/ 705 h 849"/>
              <a:gd name="T56" fmla="*/ 987 w 1641"/>
              <a:gd name="T57" fmla="*/ 689 h 849"/>
              <a:gd name="T58" fmla="*/ 1083 w 1641"/>
              <a:gd name="T59" fmla="*/ 674 h 849"/>
              <a:gd name="T60" fmla="*/ 748 w 1641"/>
              <a:gd name="T61" fmla="*/ 563 h 849"/>
              <a:gd name="T62" fmla="*/ 828 w 1641"/>
              <a:gd name="T63" fmla="*/ 460 h 849"/>
              <a:gd name="T64" fmla="*/ 884 w 1641"/>
              <a:gd name="T65" fmla="*/ 396 h 849"/>
              <a:gd name="T66" fmla="*/ 971 w 1641"/>
              <a:gd name="T67" fmla="*/ 309 h 849"/>
              <a:gd name="T68" fmla="*/ 1043 w 1641"/>
              <a:gd name="T69" fmla="*/ 246 h 849"/>
              <a:gd name="T70" fmla="*/ 1107 w 1641"/>
              <a:gd name="T71" fmla="*/ 198 h 849"/>
              <a:gd name="T72" fmla="*/ 1178 w 1641"/>
              <a:gd name="T73" fmla="*/ 151 h 849"/>
              <a:gd name="T74" fmla="*/ 1258 w 1641"/>
              <a:gd name="T75" fmla="*/ 103 h 849"/>
              <a:gd name="T76" fmla="*/ 1345 w 1641"/>
              <a:gd name="T77" fmla="*/ 71 h 849"/>
              <a:gd name="T78" fmla="*/ 1449 w 1641"/>
              <a:gd name="T79" fmla="*/ 48 h 849"/>
              <a:gd name="T80" fmla="*/ 1552 w 1641"/>
              <a:gd name="T81" fmla="*/ 24 h 84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41"/>
              <a:gd name="T124" fmla="*/ 0 h 849"/>
              <a:gd name="T125" fmla="*/ 1641 w 1641"/>
              <a:gd name="T126" fmla="*/ 849 h 84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41" h="849">
                <a:moveTo>
                  <a:pt x="1640" y="8"/>
                </a:moveTo>
                <a:lnTo>
                  <a:pt x="1544" y="0"/>
                </a:lnTo>
                <a:lnTo>
                  <a:pt x="1505" y="0"/>
                </a:lnTo>
                <a:lnTo>
                  <a:pt x="1449" y="0"/>
                </a:lnTo>
                <a:lnTo>
                  <a:pt x="1401" y="8"/>
                </a:lnTo>
                <a:lnTo>
                  <a:pt x="1345" y="8"/>
                </a:lnTo>
                <a:lnTo>
                  <a:pt x="1298" y="16"/>
                </a:lnTo>
                <a:lnTo>
                  <a:pt x="1258" y="24"/>
                </a:lnTo>
                <a:lnTo>
                  <a:pt x="1202" y="32"/>
                </a:lnTo>
                <a:lnTo>
                  <a:pt x="1146" y="48"/>
                </a:lnTo>
                <a:lnTo>
                  <a:pt x="1091" y="63"/>
                </a:lnTo>
                <a:lnTo>
                  <a:pt x="1043" y="79"/>
                </a:lnTo>
                <a:lnTo>
                  <a:pt x="987" y="103"/>
                </a:lnTo>
                <a:lnTo>
                  <a:pt x="931" y="127"/>
                </a:lnTo>
                <a:lnTo>
                  <a:pt x="876" y="151"/>
                </a:lnTo>
                <a:lnTo>
                  <a:pt x="828" y="174"/>
                </a:lnTo>
                <a:lnTo>
                  <a:pt x="780" y="206"/>
                </a:lnTo>
                <a:lnTo>
                  <a:pt x="740" y="230"/>
                </a:lnTo>
                <a:lnTo>
                  <a:pt x="693" y="254"/>
                </a:lnTo>
                <a:lnTo>
                  <a:pt x="645" y="285"/>
                </a:lnTo>
                <a:lnTo>
                  <a:pt x="597" y="317"/>
                </a:lnTo>
                <a:lnTo>
                  <a:pt x="549" y="341"/>
                </a:lnTo>
                <a:lnTo>
                  <a:pt x="510" y="380"/>
                </a:lnTo>
                <a:lnTo>
                  <a:pt x="470" y="412"/>
                </a:lnTo>
                <a:lnTo>
                  <a:pt x="430" y="452"/>
                </a:lnTo>
                <a:lnTo>
                  <a:pt x="398" y="483"/>
                </a:lnTo>
                <a:lnTo>
                  <a:pt x="366" y="515"/>
                </a:lnTo>
                <a:lnTo>
                  <a:pt x="350" y="555"/>
                </a:lnTo>
                <a:lnTo>
                  <a:pt x="0" y="507"/>
                </a:lnTo>
                <a:lnTo>
                  <a:pt x="56" y="531"/>
                </a:lnTo>
                <a:lnTo>
                  <a:pt x="96" y="555"/>
                </a:lnTo>
                <a:lnTo>
                  <a:pt x="151" y="571"/>
                </a:lnTo>
                <a:lnTo>
                  <a:pt x="183" y="594"/>
                </a:lnTo>
                <a:lnTo>
                  <a:pt x="223" y="618"/>
                </a:lnTo>
                <a:lnTo>
                  <a:pt x="247" y="634"/>
                </a:lnTo>
                <a:lnTo>
                  <a:pt x="279" y="658"/>
                </a:lnTo>
                <a:lnTo>
                  <a:pt x="310" y="674"/>
                </a:lnTo>
                <a:lnTo>
                  <a:pt x="334" y="697"/>
                </a:lnTo>
                <a:lnTo>
                  <a:pt x="374" y="729"/>
                </a:lnTo>
                <a:lnTo>
                  <a:pt x="406" y="761"/>
                </a:lnTo>
                <a:lnTo>
                  <a:pt x="438" y="785"/>
                </a:lnTo>
                <a:lnTo>
                  <a:pt x="470" y="816"/>
                </a:lnTo>
                <a:lnTo>
                  <a:pt x="494" y="848"/>
                </a:lnTo>
                <a:lnTo>
                  <a:pt x="517" y="840"/>
                </a:lnTo>
                <a:lnTo>
                  <a:pt x="549" y="824"/>
                </a:lnTo>
                <a:lnTo>
                  <a:pt x="573" y="808"/>
                </a:lnTo>
                <a:lnTo>
                  <a:pt x="613" y="793"/>
                </a:lnTo>
                <a:lnTo>
                  <a:pt x="645" y="777"/>
                </a:lnTo>
                <a:lnTo>
                  <a:pt x="677" y="769"/>
                </a:lnTo>
                <a:lnTo>
                  <a:pt x="709" y="761"/>
                </a:lnTo>
                <a:lnTo>
                  <a:pt x="740" y="745"/>
                </a:lnTo>
                <a:lnTo>
                  <a:pt x="780" y="737"/>
                </a:lnTo>
                <a:lnTo>
                  <a:pt x="820" y="729"/>
                </a:lnTo>
                <a:lnTo>
                  <a:pt x="852" y="721"/>
                </a:lnTo>
                <a:lnTo>
                  <a:pt x="884" y="713"/>
                </a:lnTo>
                <a:lnTo>
                  <a:pt x="923" y="705"/>
                </a:lnTo>
                <a:lnTo>
                  <a:pt x="955" y="697"/>
                </a:lnTo>
                <a:lnTo>
                  <a:pt x="987" y="689"/>
                </a:lnTo>
                <a:lnTo>
                  <a:pt x="1027" y="682"/>
                </a:lnTo>
                <a:lnTo>
                  <a:pt x="1083" y="674"/>
                </a:lnTo>
                <a:lnTo>
                  <a:pt x="724" y="610"/>
                </a:lnTo>
                <a:lnTo>
                  <a:pt x="748" y="563"/>
                </a:lnTo>
                <a:lnTo>
                  <a:pt x="772" y="523"/>
                </a:lnTo>
                <a:lnTo>
                  <a:pt x="828" y="460"/>
                </a:lnTo>
                <a:lnTo>
                  <a:pt x="852" y="420"/>
                </a:lnTo>
                <a:lnTo>
                  <a:pt x="884" y="396"/>
                </a:lnTo>
                <a:lnTo>
                  <a:pt x="939" y="341"/>
                </a:lnTo>
                <a:lnTo>
                  <a:pt x="971" y="309"/>
                </a:lnTo>
                <a:lnTo>
                  <a:pt x="1011" y="269"/>
                </a:lnTo>
                <a:lnTo>
                  <a:pt x="1043" y="246"/>
                </a:lnTo>
                <a:lnTo>
                  <a:pt x="1075" y="222"/>
                </a:lnTo>
                <a:lnTo>
                  <a:pt x="1107" y="198"/>
                </a:lnTo>
                <a:lnTo>
                  <a:pt x="1138" y="174"/>
                </a:lnTo>
                <a:lnTo>
                  <a:pt x="1178" y="151"/>
                </a:lnTo>
                <a:lnTo>
                  <a:pt x="1218" y="127"/>
                </a:lnTo>
                <a:lnTo>
                  <a:pt x="1258" y="103"/>
                </a:lnTo>
                <a:lnTo>
                  <a:pt x="1306" y="87"/>
                </a:lnTo>
                <a:lnTo>
                  <a:pt x="1345" y="71"/>
                </a:lnTo>
                <a:lnTo>
                  <a:pt x="1401" y="63"/>
                </a:lnTo>
                <a:lnTo>
                  <a:pt x="1449" y="48"/>
                </a:lnTo>
                <a:lnTo>
                  <a:pt x="1497" y="40"/>
                </a:lnTo>
                <a:lnTo>
                  <a:pt x="1552" y="24"/>
                </a:lnTo>
                <a:lnTo>
                  <a:pt x="1640" y="8"/>
                </a:lnTo>
              </a:path>
            </a:pathLst>
          </a:custGeom>
          <a:solidFill>
            <a:srgbClr val="00FF00"/>
          </a:solidFill>
          <a:ln w="127000" cap="rnd">
            <a:noFill/>
            <a:round/>
          </a:ln>
        </p:spPr>
        <p:txBody>
          <a:bodyPr wrap="none" lIns="89274" tIns="43854" rIns="89274" bIns="43854"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741921" y="2086610"/>
            <a:ext cx="1875790" cy="4578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89274" tIns="43854" rIns="89274" bIns="43854">
            <a:spAutoFit/>
          </a:bodyPr>
          <a:lstStyle/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Risk Analysis</a:t>
            </a:r>
            <a:endParaRPr lang="en-US" u="none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BoehmSpiralMode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8062" y="1298445"/>
            <a:ext cx="8316516" cy="60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9" name="Rectangle 3"/>
          <p:cNvSpPr>
            <a:spLocks noGrp="1" noChangeArrowheads="1"/>
          </p:cNvSpPr>
          <p:nvPr>
            <p:ph type="title"/>
          </p:nvPr>
        </p:nvSpPr>
        <p:spPr>
          <a:xfrm>
            <a:off x="315020" y="171493"/>
            <a:ext cx="9440085" cy="951959"/>
          </a:xfrm>
          <a:noFill/>
        </p:spPr>
        <p:txBody>
          <a:bodyPr lIns="101860" tIns="50066" rIns="101860" bIns="50066"/>
          <a:lstStyle/>
          <a:p>
            <a:r>
              <a:rPr lang="en-US" sz="2900" dirty="0" smtClean="0"/>
              <a:t>Round 1, Concept of Operations</a:t>
            </a:r>
            <a:r>
              <a:rPr lang="en-US" sz="2400" dirty="0" smtClean="0"/>
              <a:t>,</a:t>
            </a:r>
            <a:r>
              <a:rPr lang="en-US" sz="2900" dirty="0" smtClean="0"/>
              <a:t> Quadrant II: </a:t>
            </a:r>
            <a:br>
              <a:rPr lang="en-US" sz="2900" dirty="0" smtClean="0"/>
            </a:br>
            <a:r>
              <a:rPr lang="en-US" sz="2900" dirty="0" smtClean="0"/>
              <a:t>Develop and Verify</a:t>
            </a:r>
            <a:endParaRPr lang="en-US" sz="2900" dirty="0" smtClean="0"/>
          </a:p>
        </p:txBody>
      </p:sp>
      <p:sp>
        <p:nvSpPr>
          <p:cNvPr id="11" name="Freeform 9"/>
          <p:cNvSpPr/>
          <p:nvPr/>
        </p:nvSpPr>
        <p:spPr bwMode="auto">
          <a:xfrm>
            <a:off x="4963795" y="4918616"/>
            <a:ext cx="2569942" cy="1279978"/>
          </a:xfrm>
          <a:custGeom>
            <a:avLst/>
            <a:gdLst>
              <a:gd name="T0" fmla="*/ 1552 w 1641"/>
              <a:gd name="T1" fmla="*/ 816 h 817"/>
              <a:gd name="T2" fmla="*/ 1449 w 1641"/>
              <a:gd name="T3" fmla="*/ 816 h 817"/>
              <a:gd name="T4" fmla="*/ 1353 w 1641"/>
              <a:gd name="T5" fmla="*/ 808 h 817"/>
              <a:gd name="T6" fmla="*/ 1258 w 1641"/>
              <a:gd name="T7" fmla="*/ 792 h 817"/>
              <a:gd name="T8" fmla="*/ 1146 w 1641"/>
              <a:gd name="T9" fmla="*/ 768 h 817"/>
              <a:gd name="T10" fmla="*/ 1043 w 1641"/>
              <a:gd name="T11" fmla="*/ 737 h 817"/>
              <a:gd name="T12" fmla="*/ 931 w 1641"/>
              <a:gd name="T13" fmla="*/ 689 h 817"/>
              <a:gd name="T14" fmla="*/ 836 w 1641"/>
              <a:gd name="T15" fmla="*/ 650 h 817"/>
              <a:gd name="T16" fmla="*/ 740 w 1641"/>
              <a:gd name="T17" fmla="*/ 602 h 817"/>
              <a:gd name="T18" fmla="*/ 645 w 1641"/>
              <a:gd name="T19" fmla="*/ 547 h 817"/>
              <a:gd name="T20" fmla="*/ 557 w 1641"/>
              <a:gd name="T21" fmla="*/ 491 h 817"/>
              <a:gd name="T22" fmla="*/ 470 w 1641"/>
              <a:gd name="T23" fmla="*/ 420 h 817"/>
              <a:gd name="T24" fmla="*/ 398 w 1641"/>
              <a:gd name="T25" fmla="*/ 349 h 817"/>
              <a:gd name="T26" fmla="*/ 350 w 1641"/>
              <a:gd name="T27" fmla="*/ 285 h 817"/>
              <a:gd name="T28" fmla="*/ 48 w 1641"/>
              <a:gd name="T29" fmla="*/ 309 h 817"/>
              <a:gd name="T30" fmla="*/ 151 w 1641"/>
              <a:gd name="T31" fmla="*/ 261 h 817"/>
              <a:gd name="T32" fmla="*/ 223 w 1641"/>
              <a:gd name="T33" fmla="*/ 230 h 817"/>
              <a:gd name="T34" fmla="*/ 279 w 1641"/>
              <a:gd name="T35" fmla="*/ 190 h 817"/>
              <a:gd name="T36" fmla="*/ 342 w 1641"/>
              <a:gd name="T37" fmla="*/ 151 h 817"/>
              <a:gd name="T38" fmla="*/ 406 w 1641"/>
              <a:gd name="T39" fmla="*/ 87 h 817"/>
              <a:gd name="T40" fmla="*/ 470 w 1641"/>
              <a:gd name="T41" fmla="*/ 32 h 817"/>
              <a:gd name="T42" fmla="*/ 517 w 1641"/>
              <a:gd name="T43" fmla="*/ 16 h 817"/>
              <a:gd name="T44" fmla="*/ 573 w 1641"/>
              <a:gd name="T45" fmla="*/ 40 h 817"/>
              <a:gd name="T46" fmla="*/ 645 w 1641"/>
              <a:gd name="T47" fmla="*/ 71 h 817"/>
              <a:gd name="T48" fmla="*/ 709 w 1641"/>
              <a:gd name="T49" fmla="*/ 87 h 817"/>
              <a:gd name="T50" fmla="*/ 780 w 1641"/>
              <a:gd name="T51" fmla="*/ 111 h 817"/>
              <a:gd name="T52" fmla="*/ 852 w 1641"/>
              <a:gd name="T53" fmla="*/ 127 h 817"/>
              <a:gd name="T54" fmla="*/ 923 w 1641"/>
              <a:gd name="T55" fmla="*/ 143 h 817"/>
              <a:gd name="T56" fmla="*/ 987 w 1641"/>
              <a:gd name="T57" fmla="*/ 158 h 817"/>
              <a:gd name="T58" fmla="*/ 1083 w 1641"/>
              <a:gd name="T59" fmla="*/ 174 h 817"/>
              <a:gd name="T60" fmla="*/ 748 w 1641"/>
              <a:gd name="T61" fmla="*/ 277 h 817"/>
              <a:gd name="T62" fmla="*/ 828 w 1641"/>
              <a:gd name="T63" fmla="*/ 380 h 817"/>
              <a:gd name="T64" fmla="*/ 884 w 1641"/>
              <a:gd name="T65" fmla="*/ 444 h 817"/>
              <a:gd name="T66" fmla="*/ 971 w 1641"/>
              <a:gd name="T67" fmla="*/ 523 h 817"/>
              <a:gd name="T68" fmla="*/ 1051 w 1641"/>
              <a:gd name="T69" fmla="*/ 586 h 817"/>
              <a:gd name="T70" fmla="*/ 1107 w 1641"/>
              <a:gd name="T71" fmla="*/ 626 h 817"/>
              <a:gd name="T72" fmla="*/ 1178 w 1641"/>
              <a:gd name="T73" fmla="*/ 673 h 817"/>
              <a:gd name="T74" fmla="*/ 1258 w 1641"/>
              <a:gd name="T75" fmla="*/ 713 h 817"/>
              <a:gd name="T76" fmla="*/ 1353 w 1641"/>
              <a:gd name="T77" fmla="*/ 745 h 817"/>
              <a:gd name="T78" fmla="*/ 1449 w 1641"/>
              <a:gd name="T79" fmla="*/ 768 h 817"/>
              <a:gd name="T80" fmla="*/ 1552 w 1641"/>
              <a:gd name="T81" fmla="*/ 792 h 81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41"/>
              <a:gd name="T124" fmla="*/ 0 h 817"/>
              <a:gd name="T125" fmla="*/ 1641 w 1641"/>
              <a:gd name="T126" fmla="*/ 817 h 817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41" h="817">
                <a:moveTo>
                  <a:pt x="1640" y="808"/>
                </a:moveTo>
                <a:lnTo>
                  <a:pt x="1552" y="816"/>
                </a:lnTo>
                <a:lnTo>
                  <a:pt x="1505" y="816"/>
                </a:lnTo>
                <a:lnTo>
                  <a:pt x="1449" y="816"/>
                </a:lnTo>
                <a:lnTo>
                  <a:pt x="1401" y="808"/>
                </a:lnTo>
                <a:lnTo>
                  <a:pt x="1353" y="808"/>
                </a:lnTo>
                <a:lnTo>
                  <a:pt x="1298" y="800"/>
                </a:lnTo>
                <a:lnTo>
                  <a:pt x="1258" y="792"/>
                </a:lnTo>
                <a:lnTo>
                  <a:pt x="1202" y="784"/>
                </a:lnTo>
                <a:lnTo>
                  <a:pt x="1146" y="768"/>
                </a:lnTo>
                <a:lnTo>
                  <a:pt x="1091" y="753"/>
                </a:lnTo>
                <a:lnTo>
                  <a:pt x="1043" y="737"/>
                </a:lnTo>
                <a:lnTo>
                  <a:pt x="987" y="713"/>
                </a:lnTo>
                <a:lnTo>
                  <a:pt x="931" y="689"/>
                </a:lnTo>
                <a:lnTo>
                  <a:pt x="876" y="673"/>
                </a:lnTo>
                <a:lnTo>
                  <a:pt x="836" y="650"/>
                </a:lnTo>
                <a:lnTo>
                  <a:pt x="780" y="626"/>
                </a:lnTo>
                <a:lnTo>
                  <a:pt x="740" y="602"/>
                </a:lnTo>
                <a:lnTo>
                  <a:pt x="693" y="570"/>
                </a:lnTo>
                <a:lnTo>
                  <a:pt x="645" y="547"/>
                </a:lnTo>
                <a:lnTo>
                  <a:pt x="597" y="515"/>
                </a:lnTo>
                <a:lnTo>
                  <a:pt x="557" y="491"/>
                </a:lnTo>
                <a:lnTo>
                  <a:pt x="510" y="452"/>
                </a:lnTo>
                <a:lnTo>
                  <a:pt x="470" y="420"/>
                </a:lnTo>
                <a:lnTo>
                  <a:pt x="430" y="388"/>
                </a:lnTo>
                <a:lnTo>
                  <a:pt x="398" y="349"/>
                </a:lnTo>
                <a:lnTo>
                  <a:pt x="366" y="325"/>
                </a:lnTo>
                <a:lnTo>
                  <a:pt x="350" y="285"/>
                </a:lnTo>
                <a:lnTo>
                  <a:pt x="0" y="333"/>
                </a:lnTo>
                <a:lnTo>
                  <a:pt x="48" y="309"/>
                </a:lnTo>
                <a:lnTo>
                  <a:pt x="111" y="285"/>
                </a:lnTo>
                <a:lnTo>
                  <a:pt x="151" y="261"/>
                </a:lnTo>
                <a:lnTo>
                  <a:pt x="183" y="246"/>
                </a:lnTo>
                <a:lnTo>
                  <a:pt x="223" y="230"/>
                </a:lnTo>
                <a:lnTo>
                  <a:pt x="255" y="214"/>
                </a:lnTo>
                <a:lnTo>
                  <a:pt x="279" y="190"/>
                </a:lnTo>
                <a:lnTo>
                  <a:pt x="310" y="174"/>
                </a:lnTo>
                <a:lnTo>
                  <a:pt x="342" y="151"/>
                </a:lnTo>
                <a:lnTo>
                  <a:pt x="374" y="119"/>
                </a:lnTo>
                <a:lnTo>
                  <a:pt x="406" y="87"/>
                </a:lnTo>
                <a:lnTo>
                  <a:pt x="438" y="63"/>
                </a:lnTo>
                <a:lnTo>
                  <a:pt x="470" y="32"/>
                </a:lnTo>
                <a:lnTo>
                  <a:pt x="494" y="0"/>
                </a:lnTo>
                <a:lnTo>
                  <a:pt x="517" y="16"/>
                </a:lnTo>
                <a:lnTo>
                  <a:pt x="549" y="32"/>
                </a:lnTo>
                <a:lnTo>
                  <a:pt x="573" y="40"/>
                </a:lnTo>
                <a:lnTo>
                  <a:pt x="613" y="55"/>
                </a:lnTo>
                <a:lnTo>
                  <a:pt x="645" y="71"/>
                </a:lnTo>
                <a:lnTo>
                  <a:pt x="677" y="79"/>
                </a:lnTo>
                <a:lnTo>
                  <a:pt x="709" y="87"/>
                </a:lnTo>
                <a:lnTo>
                  <a:pt x="740" y="103"/>
                </a:lnTo>
                <a:lnTo>
                  <a:pt x="780" y="111"/>
                </a:lnTo>
                <a:lnTo>
                  <a:pt x="820" y="119"/>
                </a:lnTo>
                <a:lnTo>
                  <a:pt x="852" y="127"/>
                </a:lnTo>
                <a:lnTo>
                  <a:pt x="884" y="135"/>
                </a:lnTo>
                <a:lnTo>
                  <a:pt x="923" y="143"/>
                </a:lnTo>
                <a:lnTo>
                  <a:pt x="955" y="151"/>
                </a:lnTo>
                <a:lnTo>
                  <a:pt x="987" y="158"/>
                </a:lnTo>
                <a:lnTo>
                  <a:pt x="1027" y="166"/>
                </a:lnTo>
                <a:lnTo>
                  <a:pt x="1083" y="174"/>
                </a:lnTo>
                <a:lnTo>
                  <a:pt x="724" y="230"/>
                </a:lnTo>
                <a:lnTo>
                  <a:pt x="748" y="277"/>
                </a:lnTo>
                <a:lnTo>
                  <a:pt x="772" y="317"/>
                </a:lnTo>
                <a:lnTo>
                  <a:pt x="828" y="380"/>
                </a:lnTo>
                <a:lnTo>
                  <a:pt x="860" y="412"/>
                </a:lnTo>
                <a:lnTo>
                  <a:pt x="884" y="444"/>
                </a:lnTo>
                <a:lnTo>
                  <a:pt x="939" y="491"/>
                </a:lnTo>
                <a:lnTo>
                  <a:pt x="971" y="523"/>
                </a:lnTo>
                <a:lnTo>
                  <a:pt x="1011" y="555"/>
                </a:lnTo>
                <a:lnTo>
                  <a:pt x="1051" y="586"/>
                </a:lnTo>
                <a:lnTo>
                  <a:pt x="1075" y="610"/>
                </a:lnTo>
                <a:lnTo>
                  <a:pt x="1107" y="626"/>
                </a:lnTo>
                <a:lnTo>
                  <a:pt x="1146" y="650"/>
                </a:lnTo>
                <a:lnTo>
                  <a:pt x="1178" y="673"/>
                </a:lnTo>
                <a:lnTo>
                  <a:pt x="1218" y="689"/>
                </a:lnTo>
                <a:lnTo>
                  <a:pt x="1258" y="713"/>
                </a:lnTo>
                <a:lnTo>
                  <a:pt x="1306" y="729"/>
                </a:lnTo>
                <a:lnTo>
                  <a:pt x="1353" y="745"/>
                </a:lnTo>
                <a:lnTo>
                  <a:pt x="1401" y="761"/>
                </a:lnTo>
                <a:lnTo>
                  <a:pt x="1449" y="768"/>
                </a:lnTo>
                <a:lnTo>
                  <a:pt x="1497" y="784"/>
                </a:lnTo>
                <a:lnTo>
                  <a:pt x="1552" y="792"/>
                </a:lnTo>
                <a:lnTo>
                  <a:pt x="1640" y="808"/>
                </a:lnTo>
              </a:path>
            </a:pathLst>
          </a:custGeom>
          <a:solidFill>
            <a:srgbClr val="00FF00"/>
          </a:solidFill>
          <a:ln w="127000" cap="rnd">
            <a:noFill/>
            <a:round/>
          </a:ln>
        </p:spPr>
        <p:txBody>
          <a:bodyPr wrap="none" lIns="89274" tIns="43854" rIns="89274" bIns="43854"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261224" y="6273232"/>
            <a:ext cx="2819401" cy="8272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89274" tIns="43854" rIns="89274" bIns="43854">
            <a:spAutoFit/>
          </a:bodyPr>
          <a:lstStyle/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Concept of Operation </a:t>
            </a:r>
            <a:endParaRPr lang="en-US" u="none" dirty="0">
              <a:latin typeface="Times New Roman" panose="02020603050405020304" pitchFamily="18" charset="0"/>
            </a:endParaRPr>
          </a:p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Activity</a:t>
            </a:r>
            <a:endParaRPr lang="en-US" u="none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BoehmSpiralMode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64066" y="1298445"/>
            <a:ext cx="8316516" cy="60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Rectangle 3"/>
          <p:cNvSpPr>
            <a:spLocks noGrp="1" noChangeArrowheads="1"/>
          </p:cNvSpPr>
          <p:nvPr>
            <p:ph type="title"/>
          </p:nvPr>
        </p:nvSpPr>
        <p:spPr>
          <a:xfrm>
            <a:off x="315020" y="171493"/>
            <a:ext cx="9440085" cy="951959"/>
          </a:xfrm>
          <a:noFill/>
        </p:spPr>
        <p:txBody>
          <a:bodyPr lIns="101860" tIns="50066" rIns="101860" bIns="50066"/>
          <a:lstStyle/>
          <a:p>
            <a:r>
              <a:rPr lang="en-US" sz="2900" dirty="0" smtClean="0"/>
              <a:t>Round 1</a:t>
            </a:r>
            <a:r>
              <a:rPr lang="en-US" sz="2400" dirty="0" smtClean="0"/>
              <a:t>, </a:t>
            </a:r>
            <a:r>
              <a:rPr lang="en-US" sz="2900" dirty="0" smtClean="0"/>
              <a:t>Concept of Operations,</a:t>
            </a:r>
            <a:r>
              <a:rPr lang="en-US" dirty="0" smtClean="0"/>
              <a:t> </a:t>
            </a:r>
            <a:r>
              <a:rPr lang="en-US" sz="2900" dirty="0" smtClean="0"/>
              <a:t>Quadrant III: </a:t>
            </a:r>
            <a:br>
              <a:rPr lang="en-US" sz="2900" dirty="0" smtClean="0"/>
            </a:br>
            <a:r>
              <a:rPr lang="en-US" sz="2900" dirty="0" smtClean="0"/>
              <a:t>Prepare for Next Activity</a:t>
            </a:r>
            <a:endParaRPr lang="en-US" sz="2900" dirty="0" smtClean="0"/>
          </a:p>
        </p:txBody>
      </p:sp>
      <p:sp>
        <p:nvSpPr>
          <p:cNvPr id="12" name="Freeform 10"/>
          <p:cNvSpPr/>
          <p:nvPr/>
        </p:nvSpPr>
        <p:spPr bwMode="auto">
          <a:xfrm>
            <a:off x="2113244" y="4892040"/>
            <a:ext cx="2570516" cy="1318320"/>
          </a:xfrm>
          <a:custGeom>
            <a:avLst/>
            <a:gdLst>
              <a:gd name="T0" fmla="*/ 96 w 1641"/>
              <a:gd name="T1" fmla="*/ 840 h 841"/>
              <a:gd name="T2" fmla="*/ 191 w 1641"/>
              <a:gd name="T3" fmla="*/ 840 h 841"/>
              <a:gd name="T4" fmla="*/ 295 w 1641"/>
              <a:gd name="T5" fmla="*/ 832 h 841"/>
              <a:gd name="T6" fmla="*/ 390 w 1641"/>
              <a:gd name="T7" fmla="*/ 824 h 841"/>
              <a:gd name="T8" fmla="*/ 494 w 1641"/>
              <a:gd name="T9" fmla="*/ 792 h 841"/>
              <a:gd name="T10" fmla="*/ 605 w 1641"/>
              <a:gd name="T11" fmla="*/ 761 h 841"/>
              <a:gd name="T12" fmla="*/ 709 w 1641"/>
              <a:gd name="T13" fmla="*/ 713 h 841"/>
              <a:gd name="T14" fmla="*/ 812 w 1641"/>
              <a:gd name="T15" fmla="*/ 666 h 841"/>
              <a:gd name="T16" fmla="*/ 908 w 1641"/>
              <a:gd name="T17" fmla="*/ 618 h 841"/>
              <a:gd name="T18" fmla="*/ 1003 w 1641"/>
              <a:gd name="T19" fmla="*/ 563 h 841"/>
              <a:gd name="T20" fmla="*/ 1091 w 1641"/>
              <a:gd name="T21" fmla="*/ 499 h 841"/>
              <a:gd name="T22" fmla="*/ 1178 w 1641"/>
              <a:gd name="T23" fmla="*/ 428 h 841"/>
              <a:gd name="T24" fmla="*/ 1250 w 1641"/>
              <a:gd name="T25" fmla="*/ 357 h 841"/>
              <a:gd name="T26" fmla="*/ 1298 w 1641"/>
              <a:gd name="T27" fmla="*/ 293 h 841"/>
              <a:gd name="T28" fmla="*/ 1584 w 1641"/>
              <a:gd name="T29" fmla="*/ 317 h 841"/>
              <a:gd name="T30" fmla="*/ 1497 w 1641"/>
              <a:gd name="T31" fmla="*/ 269 h 841"/>
              <a:gd name="T32" fmla="*/ 1425 w 1641"/>
              <a:gd name="T33" fmla="*/ 230 h 841"/>
              <a:gd name="T34" fmla="*/ 1361 w 1641"/>
              <a:gd name="T35" fmla="*/ 190 h 841"/>
              <a:gd name="T36" fmla="*/ 1306 w 1641"/>
              <a:gd name="T37" fmla="*/ 143 h 841"/>
              <a:gd name="T38" fmla="*/ 1234 w 1641"/>
              <a:gd name="T39" fmla="*/ 87 h 841"/>
              <a:gd name="T40" fmla="*/ 1170 w 1641"/>
              <a:gd name="T41" fmla="*/ 24 h 841"/>
              <a:gd name="T42" fmla="*/ 1123 w 1641"/>
              <a:gd name="T43" fmla="*/ 8 h 841"/>
              <a:gd name="T44" fmla="*/ 1067 w 1641"/>
              <a:gd name="T45" fmla="*/ 40 h 841"/>
              <a:gd name="T46" fmla="*/ 995 w 1641"/>
              <a:gd name="T47" fmla="*/ 63 h 841"/>
              <a:gd name="T48" fmla="*/ 931 w 1641"/>
              <a:gd name="T49" fmla="*/ 87 h 841"/>
              <a:gd name="T50" fmla="*/ 868 w 1641"/>
              <a:gd name="T51" fmla="*/ 103 h 841"/>
              <a:gd name="T52" fmla="*/ 788 w 1641"/>
              <a:gd name="T53" fmla="*/ 127 h 841"/>
              <a:gd name="T54" fmla="*/ 717 w 1641"/>
              <a:gd name="T55" fmla="*/ 143 h 841"/>
              <a:gd name="T56" fmla="*/ 653 w 1641"/>
              <a:gd name="T57" fmla="*/ 158 h 841"/>
              <a:gd name="T58" fmla="*/ 565 w 1641"/>
              <a:gd name="T59" fmla="*/ 174 h 841"/>
              <a:gd name="T60" fmla="*/ 892 w 1641"/>
              <a:gd name="T61" fmla="*/ 285 h 841"/>
              <a:gd name="T62" fmla="*/ 820 w 1641"/>
              <a:gd name="T63" fmla="*/ 388 h 841"/>
              <a:gd name="T64" fmla="*/ 756 w 1641"/>
              <a:gd name="T65" fmla="*/ 452 h 841"/>
              <a:gd name="T66" fmla="*/ 669 w 1641"/>
              <a:gd name="T67" fmla="*/ 531 h 841"/>
              <a:gd name="T68" fmla="*/ 597 w 1641"/>
              <a:gd name="T69" fmla="*/ 602 h 841"/>
              <a:gd name="T70" fmla="*/ 533 w 1641"/>
              <a:gd name="T71" fmla="*/ 650 h 841"/>
              <a:gd name="T72" fmla="*/ 462 w 1641"/>
              <a:gd name="T73" fmla="*/ 697 h 841"/>
              <a:gd name="T74" fmla="*/ 382 w 1641"/>
              <a:gd name="T75" fmla="*/ 737 h 841"/>
              <a:gd name="T76" fmla="*/ 295 w 1641"/>
              <a:gd name="T77" fmla="*/ 769 h 841"/>
              <a:gd name="T78" fmla="*/ 191 w 1641"/>
              <a:gd name="T79" fmla="*/ 792 h 841"/>
              <a:gd name="T80" fmla="*/ 88 w 1641"/>
              <a:gd name="T81" fmla="*/ 816 h 841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41"/>
              <a:gd name="T124" fmla="*/ 0 h 841"/>
              <a:gd name="T125" fmla="*/ 1641 w 1641"/>
              <a:gd name="T126" fmla="*/ 841 h 841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41" h="841">
                <a:moveTo>
                  <a:pt x="0" y="832"/>
                </a:moveTo>
                <a:lnTo>
                  <a:pt x="96" y="840"/>
                </a:lnTo>
                <a:lnTo>
                  <a:pt x="135" y="840"/>
                </a:lnTo>
                <a:lnTo>
                  <a:pt x="191" y="840"/>
                </a:lnTo>
                <a:lnTo>
                  <a:pt x="239" y="840"/>
                </a:lnTo>
                <a:lnTo>
                  <a:pt x="295" y="832"/>
                </a:lnTo>
                <a:lnTo>
                  <a:pt x="342" y="832"/>
                </a:lnTo>
                <a:lnTo>
                  <a:pt x="390" y="824"/>
                </a:lnTo>
                <a:lnTo>
                  <a:pt x="438" y="808"/>
                </a:lnTo>
                <a:lnTo>
                  <a:pt x="494" y="792"/>
                </a:lnTo>
                <a:lnTo>
                  <a:pt x="549" y="777"/>
                </a:lnTo>
                <a:lnTo>
                  <a:pt x="605" y="761"/>
                </a:lnTo>
                <a:lnTo>
                  <a:pt x="661" y="745"/>
                </a:lnTo>
                <a:lnTo>
                  <a:pt x="709" y="713"/>
                </a:lnTo>
                <a:lnTo>
                  <a:pt x="764" y="689"/>
                </a:lnTo>
                <a:lnTo>
                  <a:pt x="812" y="666"/>
                </a:lnTo>
                <a:lnTo>
                  <a:pt x="860" y="642"/>
                </a:lnTo>
                <a:lnTo>
                  <a:pt x="908" y="618"/>
                </a:lnTo>
                <a:lnTo>
                  <a:pt x="955" y="594"/>
                </a:lnTo>
                <a:lnTo>
                  <a:pt x="1003" y="563"/>
                </a:lnTo>
                <a:lnTo>
                  <a:pt x="1051" y="531"/>
                </a:lnTo>
                <a:lnTo>
                  <a:pt x="1091" y="499"/>
                </a:lnTo>
                <a:lnTo>
                  <a:pt x="1130" y="468"/>
                </a:lnTo>
                <a:lnTo>
                  <a:pt x="1178" y="428"/>
                </a:lnTo>
                <a:lnTo>
                  <a:pt x="1218" y="396"/>
                </a:lnTo>
                <a:lnTo>
                  <a:pt x="1250" y="357"/>
                </a:lnTo>
                <a:lnTo>
                  <a:pt x="1274" y="325"/>
                </a:lnTo>
                <a:lnTo>
                  <a:pt x="1298" y="293"/>
                </a:lnTo>
                <a:lnTo>
                  <a:pt x="1640" y="341"/>
                </a:lnTo>
                <a:lnTo>
                  <a:pt x="1584" y="317"/>
                </a:lnTo>
                <a:lnTo>
                  <a:pt x="1544" y="293"/>
                </a:lnTo>
                <a:lnTo>
                  <a:pt x="1497" y="269"/>
                </a:lnTo>
                <a:lnTo>
                  <a:pt x="1457" y="254"/>
                </a:lnTo>
                <a:lnTo>
                  <a:pt x="1425" y="230"/>
                </a:lnTo>
                <a:lnTo>
                  <a:pt x="1393" y="214"/>
                </a:lnTo>
                <a:lnTo>
                  <a:pt x="1361" y="190"/>
                </a:lnTo>
                <a:lnTo>
                  <a:pt x="1337" y="166"/>
                </a:lnTo>
                <a:lnTo>
                  <a:pt x="1306" y="143"/>
                </a:lnTo>
                <a:lnTo>
                  <a:pt x="1274" y="119"/>
                </a:lnTo>
                <a:lnTo>
                  <a:pt x="1234" y="87"/>
                </a:lnTo>
                <a:lnTo>
                  <a:pt x="1202" y="55"/>
                </a:lnTo>
                <a:lnTo>
                  <a:pt x="1170" y="24"/>
                </a:lnTo>
                <a:lnTo>
                  <a:pt x="1146" y="0"/>
                </a:lnTo>
                <a:lnTo>
                  <a:pt x="1123" y="8"/>
                </a:lnTo>
                <a:lnTo>
                  <a:pt x="1099" y="24"/>
                </a:lnTo>
                <a:lnTo>
                  <a:pt x="1067" y="40"/>
                </a:lnTo>
                <a:lnTo>
                  <a:pt x="1035" y="48"/>
                </a:lnTo>
                <a:lnTo>
                  <a:pt x="995" y="63"/>
                </a:lnTo>
                <a:lnTo>
                  <a:pt x="963" y="79"/>
                </a:lnTo>
                <a:lnTo>
                  <a:pt x="931" y="87"/>
                </a:lnTo>
                <a:lnTo>
                  <a:pt x="900" y="95"/>
                </a:lnTo>
                <a:lnTo>
                  <a:pt x="868" y="103"/>
                </a:lnTo>
                <a:lnTo>
                  <a:pt x="828" y="119"/>
                </a:lnTo>
                <a:lnTo>
                  <a:pt x="788" y="127"/>
                </a:lnTo>
                <a:lnTo>
                  <a:pt x="756" y="135"/>
                </a:lnTo>
                <a:lnTo>
                  <a:pt x="717" y="143"/>
                </a:lnTo>
                <a:lnTo>
                  <a:pt x="685" y="151"/>
                </a:lnTo>
                <a:lnTo>
                  <a:pt x="653" y="158"/>
                </a:lnTo>
                <a:lnTo>
                  <a:pt x="613" y="166"/>
                </a:lnTo>
                <a:lnTo>
                  <a:pt x="565" y="174"/>
                </a:lnTo>
                <a:lnTo>
                  <a:pt x="916" y="238"/>
                </a:lnTo>
                <a:lnTo>
                  <a:pt x="892" y="285"/>
                </a:lnTo>
                <a:lnTo>
                  <a:pt x="868" y="317"/>
                </a:lnTo>
                <a:lnTo>
                  <a:pt x="820" y="388"/>
                </a:lnTo>
                <a:lnTo>
                  <a:pt x="788" y="420"/>
                </a:lnTo>
                <a:lnTo>
                  <a:pt x="756" y="452"/>
                </a:lnTo>
                <a:lnTo>
                  <a:pt x="701" y="507"/>
                </a:lnTo>
                <a:lnTo>
                  <a:pt x="669" y="531"/>
                </a:lnTo>
                <a:lnTo>
                  <a:pt x="629" y="571"/>
                </a:lnTo>
                <a:lnTo>
                  <a:pt x="597" y="602"/>
                </a:lnTo>
                <a:lnTo>
                  <a:pt x="565" y="626"/>
                </a:lnTo>
                <a:lnTo>
                  <a:pt x="533" y="650"/>
                </a:lnTo>
                <a:lnTo>
                  <a:pt x="502" y="674"/>
                </a:lnTo>
                <a:lnTo>
                  <a:pt x="462" y="697"/>
                </a:lnTo>
                <a:lnTo>
                  <a:pt x="422" y="713"/>
                </a:lnTo>
                <a:lnTo>
                  <a:pt x="382" y="737"/>
                </a:lnTo>
                <a:lnTo>
                  <a:pt x="334" y="753"/>
                </a:lnTo>
                <a:lnTo>
                  <a:pt x="295" y="769"/>
                </a:lnTo>
                <a:lnTo>
                  <a:pt x="239" y="785"/>
                </a:lnTo>
                <a:lnTo>
                  <a:pt x="191" y="792"/>
                </a:lnTo>
                <a:lnTo>
                  <a:pt x="143" y="808"/>
                </a:lnTo>
                <a:lnTo>
                  <a:pt x="88" y="816"/>
                </a:lnTo>
                <a:lnTo>
                  <a:pt x="0" y="832"/>
                </a:lnTo>
              </a:path>
            </a:pathLst>
          </a:custGeom>
          <a:solidFill>
            <a:srgbClr val="00FF00"/>
          </a:solidFill>
          <a:ln w="127000" cap="rnd">
            <a:noFill/>
            <a:round/>
          </a:ln>
        </p:spPr>
        <p:txBody>
          <a:bodyPr wrap="none" lIns="89274" tIns="43854" rIns="89274" bIns="43854">
            <a:spAutoFit/>
          </a:bodyPr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59080" y="6238576"/>
            <a:ext cx="2651760" cy="8272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square" lIns="89274" tIns="43854" rIns="89274" bIns="43854">
            <a:spAutoFit/>
          </a:bodyPr>
          <a:lstStyle/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Requirements and</a:t>
            </a:r>
            <a:endParaRPr lang="en-US" u="none" dirty="0">
              <a:latin typeface="Times New Roman" panose="02020603050405020304" pitchFamily="18" charset="0"/>
            </a:endParaRPr>
          </a:p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Life cycle Planning</a:t>
            </a:r>
            <a:endParaRPr lang="en-US" u="none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BoehmSpiralMode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83318" y="1298445"/>
            <a:ext cx="8316516" cy="60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xfrm>
            <a:off x="462029" y="244990"/>
            <a:ext cx="9438336" cy="951959"/>
          </a:xfrm>
          <a:noFill/>
        </p:spPr>
        <p:txBody>
          <a:bodyPr lIns="101860" tIns="50066" rIns="101860" bIns="50066"/>
          <a:lstStyle/>
          <a:p>
            <a:r>
              <a:rPr lang="en-US" sz="2900" dirty="0" smtClean="0"/>
              <a:t>Round 2, Software Requirements, Quadrant IV: </a:t>
            </a:r>
            <a:br>
              <a:rPr lang="en-US" sz="2900" dirty="0" smtClean="0"/>
            </a:br>
            <a:r>
              <a:rPr lang="en-US" sz="2900" dirty="0" smtClean="0"/>
              <a:t>Determine </a:t>
            </a:r>
            <a:r>
              <a:rPr lang="en-US" sz="2900" dirty="0" err="1" smtClean="0"/>
              <a:t>Objectives,Alternatives</a:t>
            </a:r>
            <a:r>
              <a:rPr lang="en-US" sz="2900" dirty="0" smtClean="0"/>
              <a:t> &amp; Constraints</a:t>
            </a:r>
            <a:endParaRPr lang="en-US" sz="2900" dirty="0" smtClean="0"/>
          </a:p>
        </p:txBody>
      </p:sp>
      <p:sp>
        <p:nvSpPr>
          <p:cNvPr id="11" name="Freeform 9"/>
          <p:cNvSpPr/>
          <p:nvPr/>
        </p:nvSpPr>
        <p:spPr bwMode="auto">
          <a:xfrm>
            <a:off x="988134" y="2368199"/>
            <a:ext cx="2570089" cy="1268282"/>
          </a:xfrm>
          <a:custGeom>
            <a:avLst/>
            <a:gdLst>
              <a:gd name="T0" fmla="*/ 88 w 1641"/>
              <a:gd name="T1" fmla="*/ 0 h 809"/>
              <a:gd name="T2" fmla="*/ 191 w 1641"/>
              <a:gd name="T3" fmla="*/ 0 h 809"/>
              <a:gd name="T4" fmla="*/ 287 w 1641"/>
              <a:gd name="T5" fmla="*/ 8 h 809"/>
              <a:gd name="T6" fmla="*/ 382 w 1641"/>
              <a:gd name="T7" fmla="*/ 24 h 809"/>
              <a:gd name="T8" fmla="*/ 494 w 1641"/>
              <a:gd name="T9" fmla="*/ 48 h 809"/>
              <a:gd name="T10" fmla="*/ 597 w 1641"/>
              <a:gd name="T11" fmla="*/ 79 h 809"/>
              <a:gd name="T12" fmla="*/ 709 w 1641"/>
              <a:gd name="T13" fmla="*/ 119 h 809"/>
              <a:gd name="T14" fmla="*/ 804 w 1641"/>
              <a:gd name="T15" fmla="*/ 166 h 809"/>
              <a:gd name="T16" fmla="*/ 900 w 1641"/>
              <a:gd name="T17" fmla="*/ 214 h 809"/>
              <a:gd name="T18" fmla="*/ 995 w 1641"/>
              <a:gd name="T19" fmla="*/ 269 h 809"/>
              <a:gd name="T20" fmla="*/ 1083 w 1641"/>
              <a:gd name="T21" fmla="*/ 325 h 809"/>
              <a:gd name="T22" fmla="*/ 1170 w 1641"/>
              <a:gd name="T23" fmla="*/ 396 h 809"/>
              <a:gd name="T24" fmla="*/ 1242 w 1641"/>
              <a:gd name="T25" fmla="*/ 459 h 809"/>
              <a:gd name="T26" fmla="*/ 1290 w 1641"/>
              <a:gd name="T27" fmla="*/ 523 h 809"/>
              <a:gd name="T28" fmla="*/ 1592 w 1641"/>
              <a:gd name="T29" fmla="*/ 507 h 809"/>
              <a:gd name="T30" fmla="*/ 1489 w 1641"/>
              <a:gd name="T31" fmla="*/ 547 h 809"/>
              <a:gd name="T32" fmla="*/ 1417 w 1641"/>
              <a:gd name="T33" fmla="*/ 586 h 809"/>
              <a:gd name="T34" fmla="*/ 1361 w 1641"/>
              <a:gd name="T35" fmla="*/ 618 h 809"/>
              <a:gd name="T36" fmla="*/ 1298 w 1641"/>
              <a:gd name="T37" fmla="*/ 665 h 809"/>
              <a:gd name="T38" fmla="*/ 1234 w 1641"/>
              <a:gd name="T39" fmla="*/ 729 h 809"/>
              <a:gd name="T40" fmla="*/ 1170 w 1641"/>
              <a:gd name="T41" fmla="*/ 784 h 809"/>
              <a:gd name="T42" fmla="*/ 1123 w 1641"/>
              <a:gd name="T43" fmla="*/ 800 h 809"/>
              <a:gd name="T44" fmla="*/ 1067 w 1641"/>
              <a:gd name="T45" fmla="*/ 768 h 809"/>
              <a:gd name="T46" fmla="*/ 995 w 1641"/>
              <a:gd name="T47" fmla="*/ 745 h 809"/>
              <a:gd name="T48" fmla="*/ 931 w 1641"/>
              <a:gd name="T49" fmla="*/ 721 h 809"/>
              <a:gd name="T50" fmla="*/ 860 w 1641"/>
              <a:gd name="T51" fmla="*/ 705 h 809"/>
              <a:gd name="T52" fmla="*/ 788 w 1641"/>
              <a:gd name="T53" fmla="*/ 689 h 809"/>
              <a:gd name="T54" fmla="*/ 717 w 1641"/>
              <a:gd name="T55" fmla="*/ 673 h 809"/>
              <a:gd name="T56" fmla="*/ 653 w 1641"/>
              <a:gd name="T57" fmla="*/ 657 h 809"/>
              <a:gd name="T58" fmla="*/ 557 w 1641"/>
              <a:gd name="T59" fmla="*/ 642 h 809"/>
              <a:gd name="T60" fmla="*/ 892 w 1641"/>
              <a:gd name="T61" fmla="*/ 531 h 809"/>
              <a:gd name="T62" fmla="*/ 812 w 1641"/>
              <a:gd name="T63" fmla="*/ 436 h 809"/>
              <a:gd name="T64" fmla="*/ 756 w 1641"/>
              <a:gd name="T65" fmla="*/ 372 h 809"/>
              <a:gd name="T66" fmla="*/ 669 w 1641"/>
              <a:gd name="T67" fmla="*/ 293 h 809"/>
              <a:gd name="T68" fmla="*/ 589 w 1641"/>
              <a:gd name="T69" fmla="*/ 230 h 809"/>
              <a:gd name="T70" fmla="*/ 533 w 1641"/>
              <a:gd name="T71" fmla="*/ 182 h 809"/>
              <a:gd name="T72" fmla="*/ 462 w 1641"/>
              <a:gd name="T73" fmla="*/ 135 h 809"/>
              <a:gd name="T74" fmla="*/ 382 w 1641"/>
              <a:gd name="T75" fmla="*/ 103 h 809"/>
              <a:gd name="T76" fmla="*/ 287 w 1641"/>
              <a:gd name="T77" fmla="*/ 71 h 809"/>
              <a:gd name="T78" fmla="*/ 191 w 1641"/>
              <a:gd name="T79" fmla="*/ 48 h 809"/>
              <a:gd name="T80" fmla="*/ 88 w 1641"/>
              <a:gd name="T81" fmla="*/ 24 h 8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641"/>
              <a:gd name="T124" fmla="*/ 0 h 809"/>
              <a:gd name="T125" fmla="*/ 1641 w 1641"/>
              <a:gd name="T126" fmla="*/ 809 h 80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641" h="809">
                <a:moveTo>
                  <a:pt x="0" y="8"/>
                </a:moveTo>
                <a:lnTo>
                  <a:pt x="88" y="0"/>
                </a:lnTo>
                <a:lnTo>
                  <a:pt x="135" y="0"/>
                </a:lnTo>
                <a:lnTo>
                  <a:pt x="191" y="0"/>
                </a:lnTo>
                <a:lnTo>
                  <a:pt x="239" y="0"/>
                </a:lnTo>
                <a:lnTo>
                  <a:pt x="287" y="8"/>
                </a:lnTo>
                <a:lnTo>
                  <a:pt x="342" y="8"/>
                </a:lnTo>
                <a:lnTo>
                  <a:pt x="382" y="24"/>
                </a:lnTo>
                <a:lnTo>
                  <a:pt x="438" y="32"/>
                </a:lnTo>
                <a:lnTo>
                  <a:pt x="494" y="48"/>
                </a:lnTo>
                <a:lnTo>
                  <a:pt x="549" y="63"/>
                </a:lnTo>
                <a:lnTo>
                  <a:pt x="597" y="79"/>
                </a:lnTo>
                <a:lnTo>
                  <a:pt x="653" y="95"/>
                </a:lnTo>
                <a:lnTo>
                  <a:pt x="709" y="119"/>
                </a:lnTo>
                <a:lnTo>
                  <a:pt x="764" y="143"/>
                </a:lnTo>
                <a:lnTo>
                  <a:pt x="804" y="166"/>
                </a:lnTo>
                <a:lnTo>
                  <a:pt x="860" y="190"/>
                </a:lnTo>
                <a:lnTo>
                  <a:pt x="900" y="214"/>
                </a:lnTo>
                <a:lnTo>
                  <a:pt x="947" y="238"/>
                </a:lnTo>
                <a:lnTo>
                  <a:pt x="995" y="269"/>
                </a:lnTo>
                <a:lnTo>
                  <a:pt x="1043" y="301"/>
                </a:lnTo>
                <a:lnTo>
                  <a:pt x="1083" y="325"/>
                </a:lnTo>
                <a:lnTo>
                  <a:pt x="1130" y="364"/>
                </a:lnTo>
                <a:lnTo>
                  <a:pt x="1170" y="396"/>
                </a:lnTo>
                <a:lnTo>
                  <a:pt x="1210" y="428"/>
                </a:lnTo>
                <a:lnTo>
                  <a:pt x="1242" y="459"/>
                </a:lnTo>
                <a:lnTo>
                  <a:pt x="1274" y="491"/>
                </a:lnTo>
                <a:lnTo>
                  <a:pt x="1290" y="523"/>
                </a:lnTo>
                <a:lnTo>
                  <a:pt x="1640" y="483"/>
                </a:lnTo>
                <a:lnTo>
                  <a:pt x="1592" y="507"/>
                </a:lnTo>
                <a:lnTo>
                  <a:pt x="1529" y="531"/>
                </a:lnTo>
                <a:lnTo>
                  <a:pt x="1489" y="547"/>
                </a:lnTo>
                <a:lnTo>
                  <a:pt x="1457" y="562"/>
                </a:lnTo>
                <a:lnTo>
                  <a:pt x="1417" y="586"/>
                </a:lnTo>
                <a:lnTo>
                  <a:pt x="1385" y="602"/>
                </a:lnTo>
                <a:lnTo>
                  <a:pt x="1361" y="618"/>
                </a:lnTo>
                <a:lnTo>
                  <a:pt x="1330" y="642"/>
                </a:lnTo>
                <a:lnTo>
                  <a:pt x="1298" y="665"/>
                </a:lnTo>
                <a:lnTo>
                  <a:pt x="1266" y="697"/>
                </a:lnTo>
                <a:lnTo>
                  <a:pt x="1234" y="729"/>
                </a:lnTo>
                <a:lnTo>
                  <a:pt x="1202" y="753"/>
                </a:lnTo>
                <a:lnTo>
                  <a:pt x="1170" y="784"/>
                </a:lnTo>
                <a:lnTo>
                  <a:pt x="1146" y="808"/>
                </a:lnTo>
                <a:lnTo>
                  <a:pt x="1123" y="800"/>
                </a:lnTo>
                <a:lnTo>
                  <a:pt x="1091" y="784"/>
                </a:lnTo>
                <a:lnTo>
                  <a:pt x="1067" y="768"/>
                </a:lnTo>
                <a:lnTo>
                  <a:pt x="1027" y="760"/>
                </a:lnTo>
                <a:lnTo>
                  <a:pt x="995" y="745"/>
                </a:lnTo>
                <a:lnTo>
                  <a:pt x="963" y="737"/>
                </a:lnTo>
                <a:lnTo>
                  <a:pt x="931" y="721"/>
                </a:lnTo>
                <a:lnTo>
                  <a:pt x="900" y="713"/>
                </a:lnTo>
                <a:lnTo>
                  <a:pt x="860" y="705"/>
                </a:lnTo>
                <a:lnTo>
                  <a:pt x="820" y="697"/>
                </a:lnTo>
                <a:lnTo>
                  <a:pt x="788" y="689"/>
                </a:lnTo>
                <a:lnTo>
                  <a:pt x="756" y="673"/>
                </a:lnTo>
                <a:lnTo>
                  <a:pt x="717" y="673"/>
                </a:lnTo>
                <a:lnTo>
                  <a:pt x="685" y="665"/>
                </a:lnTo>
                <a:lnTo>
                  <a:pt x="653" y="657"/>
                </a:lnTo>
                <a:lnTo>
                  <a:pt x="613" y="650"/>
                </a:lnTo>
                <a:lnTo>
                  <a:pt x="557" y="642"/>
                </a:lnTo>
                <a:lnTo>
                  <a:pt x="916" y="578"/>
                </a:lnTo>
                <a:lnTo>
                  <a:pt x="892" y="531"/>
                </a:lnTo>
                <a:lnTo>
                  <a:pt x="868" y="499"/>
                </a:lnTo>
                <a:lnTo>
                  <a:pt x="812" y="436"/>
                </a:lnTo>
                <a:lnTo>
                  <a:pt x="780" y="404"/>
                </a:lnTo>
                <a:lnTo>
                  <a:pt x="756" y="372"/>
                </a:lnTo>
                <a:lnTo>
                  <a:pt x="701" y="325"/>
                </a:lnTo>
                <a:lnTo>
                  <a:pt x="669" y="293"/>
                </a:lnTo>
                <a:lnTo>
                  <a:pt x="629" y="261"/>
                </a:lnTo>
                <a:lnTo>
                  <a:pt x="589" y="230"/>
                </a:lnTo>
                <a:lnTo>
                  <a:pt x="565" y="206"/>
                </a:lnTo>
                <a:lnTo>
                  <a:pt x="533" y="182"/>
                </a:lnTo>
                <a:lnTo>
                  <a:pt x="494" y="158"/>
                </a:lnTo>
                <a:lnTo>
                  <a:pt x="462" y="135"/>
                </a:lnTo>
                <a:lnTo>
                  <a:pt x="422" y="119"/>
                </a:lnTo>
                <a:lnTo>
                  <a:pt x="382" y="103"/>
                </a:lnTo>
                <a:lnTo>
                  <a:pt x="334" y="79"/>
                </a:lnTo>
                <a:lnTo>
                  <a:pt x="287" y="71"/>
                </a:lnTo>
                <a:lnTo>
                  <a:pt x="239" y="55"/>
                </a:lnTo>
                <a:lnTo>
                  <a:pt x="191" y="48"/>
                </a:lnTo>
                <a:lnTo>
                  <a:pt x="143" y="32"/>
                </a:lnTo>
                <a:lnTo>
                  <a:pt x="88" y="24"/>
                </a:lnTo>
                <a:lnTo>
                  <a:pt x="0" y="8"/>
                </a:lnTo>
              </a:path>
            </a:pathLst>
          </a:custGeom>
          <a:solidFill>
            <a:srgbClr val="00FF00"/>
          </a:solidFill>
          <a:ln w="127000" cap="rnd">
            <a:noFill/>
            <a:round/>
          </a:ln>
        </p:spPr>
        <p:txBody>
          <a:bodyPr wrap="none" lIns="89274" tIns="43854" rIns="89274" bIns="43854"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81000" y="1752600"/>
            <a:ext cx="1257636" cy="6380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lIns="89274" tIns="43854" rIns="89274" bIns="43854">
            <a:spAutoFit/>
          </a:bodyPr>
          <a:lstStyle/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Start </a:t>
            </a:r>
            <a:endParaRPr lang="en-US" u="none" dirty="0">
              <a:latin typeface="Times New Roman" panose="02020603050405020304" pitchFamily="18" charset="0"/>
            </a:endParaRPr>
          </a:p>
          <a:p>
            <a:pPr algn="ctr" defTabSz="901700"/>
            <a:r>
              <a:rPr lang="en-US" u="none" dirty="0">
                <a:latin typeface="Times New Roman" panose="02020603050405020304" pitchFamily="18" charset="0"/>
              </a:rPr>
              <a:t>of Round 2</a:t>
            </a:r>
            <a:endParaRPr lang="en-US" u="none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49885" y="809625"/>
            <a:ext cx="9459595" cy="6187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600" b="1">
                <a:latin typeface="Arial Narrow" panose="020B0606020202030204" charset="0"/>
              </a:rPr>
              <a:t> When to use Spiral model:</a:t>
            </a:r>
            <a:endParaRPr lang="en-US" sz="3600" b="1">
              <a:latin typeface="Arial Narrow" panose="020B0606020202030204" charset="0"/>
            </a:endParaRPr>
          </a:p>
          <a:p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When costs and risk evaluation is important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For medium to high-risk projects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Long-term project commitment unwise because of potential changes to economic priorities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Users are unsure of their needs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Requirements are complex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New product line</a:t>
            </a:r>
            <a:endParaRPr lang="en-US" sz="2800">
              <a:latin typeface="Arial Narrow" panose="020B060602020203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Arial Narrow" panose="020B0606020202030204" charset="0"/>
              </a:rPr>
              <a:t>Significant changes are expected (research and exploration)</a:t>
            </a:r>
            <a:endParaRPr lang="en-US" sz="2800">
              <a:latin typeface="Arial Narrow" panose="020B060602020203020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599"/>
            <a:ext cx="9159240" cy="1005841"/>
          </a:xfrm>
        </p:spPr>
        <p:txBody>
          <a:bodyPr/>
          <a:lstStyle/>
          <a:p>
            <a:r>
              <a:rPr lang="en-US" dirty="0"/>
              <a:t>Spiral Model Strengths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737360"/>
            <a:ext cx="9159240" cy="53797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Provides early indication of insurmountable risks, without much cost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Users see the system early because of rapid prototyping tools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Critical high-risk functions are developed first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design does not have to be perfect 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Users can be closely tied to all lifecycle steps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Early and frequent feedback from users</a:t>
            </a:r>
            <a:endParaRPr kumimoji="0" lang="en-US" sz="2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l" defTabSz="4489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Cumulative costs assessed frequently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00CC"/>
                </a:solidFill>
              </a:rPr>
              <a:t>Life Cycle Model </a:t>
            </a:r>
            <a:r>
              <a:rPr lang="en-GB" sz="1800" smtClean="0">
                <a:solidFill>
                  <a:srgbClr val="0000CC"/>
                </a:solidFill>
              </a:rPr>
              <a:t>(CONT.)</a:t>
            </a:r>
            <a:endParaRPr lang="en-GB" sz="1800" smtClean="0">
              <a:solidFill>
                <a:srgbClr val="0000CC"/>
              </a:solidFill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849438"/>
            <a:ext cx="8567738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sz="3600" smtClean="0"/>
              <a:t>When a software product is being developed by a team:  </a:t>
            </a:r>
            <a:endParaRPr lang="en-GB" sz="36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there must be a precise understanding among team members as to when to do what, </a:t>
            </a:r>
            <a:endParaRPr lang="en-GB" sz="320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z="3200" smtClean="0"/>
              <a:t>otherwise it would lead to chaos and project  failure.</a:t>
            </a:r>
            <a:r>
              <a:rPr lang="en-GB" sz="3200" b="0" smtClean="0"/>
              <a:t> </a:t>
            </a:r>
            <a:endParaRPr lang="en-GB" sz="3200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48945" rtl="0" eaLnBrk="0" fontAlgn="base" latinLnBrk="0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kumimoji="0" lang="en-US" sz="48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Spiral Model Weaknesses</a:t>
            </a:r>
            <a:endParaRPr kumimoji="0" lang="en-US" sz="48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371600"/>
            <a:ext cx="9265920" cy="5638800"/>
          </a:xfrm>
          <a:prstGeom prst="rect">
            <a:avLst/>
          </a:prstGeom>
        </p:spPr>
        <p:txBody>
          <a:bodyPr/>
          <a:lstStyle/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 spent for evaluating risks too large for small or low-risk projects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 spent planning, resetting objectives, doing risk analysis and prototyping may  be excessive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model is complex 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Risk assessment expertise is required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Spiral may continue indefinitely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Developers must be reassigned during non-development phase activities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endParaRPr kumimoji="0" lang="en-US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7355" marR="0" lvl="0" indent="-322580" algn="just" defTabSz="448945" rtl="0" eaLnBrk="0" fontAlgn="base" latinLnBrk="0" hangingPunct="0">
              <a:spcBef>
                <a:spcPct val="0"/>
              </a:spcBef>
              <a:spcAft>
                <a:spcPts val="100"/>
              </a:spcAft>
              <a:buClr>
                <a:srgbClr val="000000"/>
              </a:buClr>
              <a:buSzPct val="45000"/>
              <a:buFont typeface="StarSymbol" charset="0"/>
              <a:buChar char="●"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be hard to define objective, verifiable milestones that indicate readiness to proceed through the next iteration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1000"/>
              </a:spcBef>
            </a:pPr>
            <a:r>
              <a:rPr lang="en-GB" smtClean="0">
                <a:solidFill>
                  <a:srgbClr val="0033CC"/>
                </a:solidFill>
              </a:rPr>
              <a:t>Spiral Model as a meta model</a:t>
            </a:r>
            <a:endParaRPr lang="en-GB" smtClean="0">
              <a:solidFill>
                <a:srgbClr val="0033CC"/>
              </a:solidFill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7820" y="1849755"/>
            <a:ext cx="9427845" cy="4533900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640"/>
              </a:spcBef>
            </a:pPr>
            <a:r>
              <a:rPr lang="en-GB" smtClean="0"/>
              <a:t> </a:t>
            </a:r>
            <a:r>
              <a:rPr lang="en-GB" b="0" smtClean="0"/>
              <a:t>Subsumes all discussed models:</a:t>
            </a:r>
            <a:endParaRPr lang="en-GB" b="0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mtClean="0"/>
              <a:t>a single loop spiral  represents waterfall model.</a:t>
            </a:r>
            <a:endParaRPr lang="en-GB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mtClean="0"/>
              <a:t>uses an evolutionary approach  -- </a:t>
            </a:r>
            <a:endParaRPr lang="en-GB" smtClean="0"/>
          </a:p>
          <a:p>
            <a:pPr marL="1143000" lvl="2" indent="-228600" defTabSz="914400" eaLnBrk="1">
              <a:spcBef>
                <a:spcPts val="415"/>
              </a:spcBef>
            </a:pPr>
            <a:r>
              <a:rPr lang="en-GB" smtClean="0"/>
              <a:t>iterations through the spiral are evolutionary levels. </a:t>
            </a:r>
            <a:endParaRPr lang="en-GB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mtClean="0"/>
              <a:t>enables understanding and  reacting to risks during each  iteration along the spiral.  </a:t>
            </a:r>
            <a:endParaRPr lang="en-GB" smtClean="0"/>
          </a:p>
          <a:p>
            <a:pPr marL="742950" lvl="1" defTabSz="914400" eaLnBrk="1">
              <a:spcBef>
                <a:spcPts val="465"/>
              </a:spcBef>
            </a:pPr>
            <a:r>
              <a:rPr lang="en-GB" smtClean="0"/>
              <a:t>uses:</a:t>
            </a:r>
            <a:endParaRPr lang="en-GB" smtClean="0"/>
          </a:p>
          <a:p>
            <a:pPr marL="1143000" lvl="2" indent="-228600" defTabSz="914400" eaLnBrk="1">
              <a:spcBef>
                <a:spcPts val="415"/>
              </a:spcBef>
            </a:pPr>
            <a:r>
              <a:rPr lang="en-GB" smtClean="0"/>
              <a:t>prototyping as a risk reduction mechanism</a:t>
            </a:r>
            <a:endParaRPr lang="en-GB" smtClean="0"/>
          </a:p>
          <a:p>
            <a:pPr marL="1143000" lvl="2" indent="-228600" defTabSz="914400" eaLnBrk="1">
              <a:spcBef>
                <a:spcPts val="415"/>
              </a:spcBef>
            </a:pPr>
            <a:r>
              <a:rPr lang="en-GB" smtClean="0"/>
              <a:t>retains the step-wise approach of the waterfall model.  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725"/>
              </a:spcBef>
            </a:pPr>
            <a:r>
              <a:rPr lang="en-GB" sz="4000" smtClean="0">
                <a:solidFill>
                  <a:srgbClr val="0033CC"/>
                </a:solidFill>
              </a:rPr>
              <a:t>Comparison of Different Life Cycle Models</a:t>
            </a:r>
            <a:endParaRPr lang="en-GB" sz="4000" smtClean="0">
              <a:solidFill>
                <a:srgbClr val="0033CC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595438"/>
            <a:ext cx="8567738" cy="4608512"/>
          </a:xfrm>
        </p:spPr>
        <p:txBody>
          <a:bodyPr lIns="19841" tIns="51588" rIns="19841" bIns="51588"/>
          <a:lstStyle/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Iterative waterfall model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mtClean="0"/>
              <a:t>most widely used model. </a:t>
            </a:r>
            <a:endParaRPr lang="en-GB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smtClean="0"/>
              <a:t>But, suitable only for well-understood problems</a:t>
            </a:r>
            <a:r>
              <a:rPr lang="en-GB" b="0" smtClean="0"/>
              <a:t>. </a:t>
            </a:r>
            <a:endParaRPr lang="en-GB" b="0" smtClean="0"/>
          </a:p>
          <a:p>
            <a:pPr marL="342900" indent="-342900" defTabSz="914400" eaLnBrk="1">
              <a:spcBef>
                <a:spcPts val="1000"/>
              </a:spcBef>
            </a:pPr>
            <a:r>
              <a:rPr lang="en-GB" b="0" smtClean="0"/>
              <a:t>Prototype model is suitable for projects not well understood: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user requirements</a:t>
            </a:r>
            <a:endParaRPr lang="en-GB" b="0" smtClean="0"/>
          </a:p>
          <a:p>
            <a:pPr marL="742950" lvl="1" defTabSz="914400" eaLnBrk="1">
              <a:spcBef>
                <a:spcPts val="725"/>
              </a:spcBef>
            </a:pPr>
            <a:r>
              <a:rPr lang="en-GB" b="0" smtClean="0"/>
              <a:t>technical aspects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9775" y="182563"/>
            <a:ext cx="8599488" cy="1254125"/>
          </a:xfrm>
        </p:spPr>
        <p:txBody>
          <a:bodyPr lIns="19841" tIns="51588" rIns="19841" bIns="51588"/>
          <a:lstStyle/>
          <a:p>
            <a:pPr defTabSz="914400" eaLnBrk="1">
              <a:spcBef>
                <a:spcPts val="725"/>
              </a:spcBef>
            </a:pPr>
            <a:r>
              <a:rPr lang="en-GB" sz="4000" smtClean="0">
                <a:solidFill>
                  <a:srgbClr val="0033CC"/>
                </a:solidFill>
              </a:rPr>
              <a:t>Comparison of Different Life Cycle Models </a:t>
            </a:r>
            <a:r>
              <a:rPr lang="en-GB" sz="1600" smtClean="0">
                <a:solidFill>
                  <a:srgbClr val="0033CC"/>
                </a:solidFill>
              </a:rPr>
              <a:t>(CONT.)</a:t>
            </a:r>
            <a:endParaRPr lang="en-GB" sz="1600" smtClean="0">
              <a:solidFill>
                <a:srgbClr val="0033CC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19841" tIns="51588" rIns="19841" bIns="51588"/>
          <a:lstStyle/>
          <a:p>
            <a:pPr marL="342900" indent="-342900" defTabSz="914400" eaLnBrk="1"/>
            <a:r>
              <a:rPr lang="en-GB" b="0" smtClean="0"/>
              <a:t>Evolutionary model is suitable for  large problems:</a:t>
            </a:r>
            <a:endParaRPr lang="en-GB" b="0" smtClean="0"/>
          </a:p>
          <a:p>
            <a:pPr marL="742950" lvl="1" defTabSz="914400" eaLnBrk="1"/>
            <a:r>
              <a:rPr lang="en-GB" smtClean="0"/>
              <a:t>can be decomposed into a set of modules that can be incrementally implemented,   </a:t>
            </a:r>
            <a:endParaRPr lang="en-GB" smtClean="0"/>
          </a:p>
          <a:p>
            <a:pPr marL="742950" lvl="1" defTabSz="914400" eaLnBrk="1"/>
            <a:r>
              <a:rPr lang="en-GB" smtClean="0"/>
              <a:t>incremental delivery of the system is acceptable  to the customer.  </a:t>
            </a:r>
            <a:endParaRPr lang="en-GB" smtClean="0"/>
          </a:p>
          <a:p>
            <a:pPr marL="342900" indent="-342900" defTabSz="914400" eaLnBrk="1"/>
            <a:r>
              <a:rPr lang="en-GB" b="0" smtClean="0"/>
              <a:t>The spiral model: </a:t>
            </a:r>
            <a:endParaRPr lang="en-GB" b="0" smtClean="0"/>
          </a:p>
          <a:p>
            <a:pPr marL="742950" lvl="1" defTabSz="914400" eaLnBrk="1"/>
            <a:r>
              <a:rPr lang="en-GB" smtClean="0"/>
              <a:t>suitable for development of technically challenging software products  that are subject to several kinds of risks.</a:t>
            </a:r>
            <a:r>
              <a:rPr lang="en-GB" b="0" smtClean="0"/>
              <a:t> </a:t>
            </a:r>
            <a:endParaRPr lang="en-GB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20602</Words>
  <Application>WPS Presentation</Application>
  <PresentationFormat>Custom</PresentationFormat>
  <Paragraphs>738</Paragraphs>
  <Slides>94</Slides>
  <Notes>82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94</vt:i4>
      </vt:variant>
    </vt:vector>
  </HeadingPairs>
  <TitlesOfParts>
    <vt:vector size="125" baseType="lpstr">
      <vt:lpstr>Arial</vt:lpstr>
      <vt:lpstr>SimSun</vt:lpstr>
      <vt:lpstr>Wingdings</vt:lpstr>
      <vt:lpstr>Times New Roman</vt:lpstr>
      <vt:lpstr>StarSymbol</vt:lpstr>
      <vt:lpstr>Comic Sans MS</vt:lpstr>
      <vt:lpstr>Arial Black</vt:lpstr>
      <vt:lpstr>Lucida Console</vt:lpstr>
      <vt:lpstr>times</vt:lpstr>
      <vt:lpstr>Symbol</vt:lpstr>
      <vt:lpstr>Aparajita</vt:lpstr>
      <vt:lpstr>Palatino</vt:lpstr>
      <vt:lpstr>Liberation Mono</vt:lpstr>
      <vt:lpstr>Microsoft YaHei</vt:lpstr>
      <vt:lpstr>Palatino Linotype</vt:lpstr>
      <vt:lpstr>Arial Narrow</vt:lpstr>
      <vt:lpstr>Wingdings</vt:lpstr>
      <vt:lpstr>Default Design</vt:lpstr>
      <vt:lpstr>Custom Design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Software Life Cycle &amp; different Models</vt:lpstr>
      <vt:lpstr>Software Life Cycle</vt:lpstr>
      <vt:lpstr>Life Cycle Model</vt:lpstr>
      <vt:lpstr>Life Cycle Model (CONT.)</vt:lpstr>
      <vt:lpstr>Why Model  Life Cycle ?</vt:lpstr>
      <vt:lpstr>Why Model  Life Cycle ?</vt:lpstr>
      <vt:lpstr>Life Cycle Model (CONT.)</vt:lpstr>
      <vt:lpstr>Life Cycle Model (CONT.) </vt:lpstr>
      <vt:lpstr>Life Cycle Model (CONT.)</vt:lpstr>
      <vt:lpstr>Life Cycle Model (CONT.)</vt:lpstr>
      <vt:lpstr>Life Cycle Model (CONT.)</vt:lpstr>
      <vt:lpstr>Life Cycle Model (CONT.)</vt:lpstr>
      <vt:lpstr>Life Cycle Model (CONT.)</vt:lpstr>
      <vt:lpstr>Life Cycle Model (CONT.)</vt:lpstr>
      <vt:lpstr>Life Cycle Model (CONT.)</vt:lpstr>
      <vt:lpstr>Life Cycle Model (CONT.)</vt:lpstr>
      <vt:lpstr>Classical Waterfall Model</vt:lpstr>
      <vt:lpstr>Classical Waterfall Model</vt:lpstr>
      <vt:lpstr>Relative Effort for Phases</vt:lpstr>
      <vt:lpstr>Classical Waterfall Model (CONT.)</vt:lpstr>
      <vt:lpstr>Classical Waterfall Model (CONT.)</vt:lpstr>
      <vt:lpstr>Classical Waterfall Model</vt:lpstr>
      <vt:lpstr>Feasibility Study</vt:lpstr>
      <vt:lpstr>Activities during Feasibility Study</vt:lpstr>
      <vt:lpstr>Activities during Feasibility Study</vt:lpstr>
      <vt:lpstr>Requirements Analysis and Specification</vt:lpstr>
      <vt:lpstr>Goals of Requirements Analysis</vt:lpstr>
      <vt:lpstr>Requirements Gathering</vt:lpstr>
      <vt:lpstr>Requirements Analysis (CONT.)</vt:lpstr>
      <vt:lpstr>Requirements Analysis (CONT.)</vt:lpstr>
      <vt:lpstr>Requirements Analysis (CONT.)</vt:lpstr>
      <vt:lpstr>Design</vt:lpstr>
      <vt:lpstr>Design</vt:lpstr>
      <vt:lpstr>Traditional Design Approach</vt:lpstr>
      <vt:lpstr>Structured Analysis Activity</vt:lpstr>
      <vt:lpstr>Structured Analysis (CONT.)</vt:lpstr>
      <vt:lpstr>Structured Design</vt:lpstr>
      <vt:lpstr>Object Oriented Design</vt:lpstr>
      <vt:lpstr>Object Oriented Design (CONT.)</vt:lpstr>
      <vt:lpstr>Implementation</vt:lpstr>
      <vt:lpstr>Implementation</vt:lpstr>
      <vt:lpstr>Implementation (CONT.)</vt:lpstr>
      <vt:lpstr>Integration and System Testing</vt:lpstr>
      <vt:lpstr>Integration and System Testing</vt:lpstr>
      <vt:lpstr>System Testing</vt:lpstr>
      <vt:lpstr>Maintenance</vt:lpstr>
      <vt:lpstr>Maintenance (CONT.)</vt:lpstr>
      <vt:lpstr>Iterative Waterfall Model</vt:lpstr>
      <vt:lpstr>Iterative Waterfall Model (CONT.)</vt:lpstr>
      <vt:lpstr>Iterative Waterfall Model (CONT.)</vt:lpstr>
      <vt:lpstr>Iterative Waterfall Model (CONT.)</vt:lpstr>
      <vt:lpstr>Iterative Waterfall Model (CONT.)</vt:lpstr>
      <vt:lpstr>Phase containment of errors</vt:lpstr>
      <vt:lpstr>Classical Waterfall Model (CONT.)</vt:lpstr>
      <vt:lpstr>Prototyping Model</vt:lpstr>
      <vt:lpstr>Reasons for developing a prototype</vt:lpstr>
      <vt:lpstr>Prototyping Model (CONT.)</vt:lpstr>
      <vt:lpstr>Prototyping Model (CONT.)</vt:lpstr>
      <vt:lpstr>Prototyping Model (CONT.)</vt:lpstr>
      <vt:lpstr>Prototyping Model (CONT.)</vt:lpstr>
      <vt:lpstr>Prototyping Model (CONT.)</vt:lpstr>
      <vt:lpstr>Prototyping Model (CONT.)</vt:lpstr>
      <vt:lpstr>Evolutionary Model</vt:lpstr>
      <vt:lpstr>Evolutionary Model (CONT.)</vt:lpstr>
      <vt:lpstr>Evolutionary Model (CONT.)</vt:lpstr>
      <vt:lpstr>Advantages of Evolutionary Model</vt:lpstr>
      <vt:lpstr>Disadvantages of Evolutionary Model</vt:lpstr>
      <vt:lpstr>Evolutionary Model with Iteration</vt:lpstr>
      <vt:lpstr>Evolutionary Model with iteration</vt:lpstr>
      <vt:lpstr>Spiral Model</vt:lpstr>
      <vt:lpstr>Spiral Model</vt:lpstr>
      <vt:lpstr>PowerPoint 演示文稿</vt:lpstr>
      <vt:lpstr>Spiral Model (CONT.)</vt:lpstr>
      <vt:lpstr>Spiral Model (CONT.)</vt:lpstr>
      <vt:lpstr>PowerPoint 演示文稿</vt:lpstr>
      <vt:lpstr>PowerPoint 演示文稿</vt:lpstr>
      <vt:lpstr>Objective Setting (First Quadrant)</vt:lpstr>
      <vt:lpstr>Risk Assessment and Reduction (Second Quadrant)</vt:lpstr>
      <vt:lpstr>Spiral Model (CONT.)</vt:lpstr>
      <vt:lpstr>Spiral Model (CONT.)</vt:lpstr>
      <vt:lpstr>PowerPoint 演示文稿</vt:lpstr>
      <vt:lpstr>PowerPoint 演示文稿</vt:lpstr>
      <vt:lpstr>Round 1, Concept of Operations, Quadrant IV: Determine Objectives,Alternatives &amp; Constraints</vt:lpstr>
      <vt:lpstr>Round 1, Concept of Operations, Quadrant I:  Evaluate Alternatives, identify &amp; resolve Risks</vt:lpstr>
      <vt:lpstr>Round 1, Concept of Operations, Quadrant II:  Develop and Verify</vt:lpstr>
      <vt:lpstr>Round 1, Concept of Operations, Quadrant III:  Prepare for Next Activity</vt:lpstr>
      <vt:lpstr>Round 2, Software Requirements, Quadrant IV:  Determine Objectives,Alternatives &amp; Constraints</vt:lpstr>
      <vt:lpstr>PowerPoint 演示文稿</vt:lpstr>
      <vt:lpstr>Spiral Model Strengths</vt:lpstr>
      <vt:lpstr>PowerPoint 演示文稿</vt:lpstr>
      <vt:lpstr>Spiral Model as a meta model</vt:lpstr>
      <vt:lpstr>PowerPoint 演示文稿</vt:lpstr>
      <vt:lpstr>Comparison of Different Life Cycle Models</vt:lpstr>
      <vt:lpstr>Comparison of Different Life Cycle Models (CONT.)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   to Internetworking</dc:title>
  <dc:creator>HKTripathy</dc:creator>
  <cp:lastModifiedBy>nEW u</cp:lastModifiedBy>
  <cp:revision>305</cp:revision>
  <dcterms:created xsi:type="dcterms:W3CDTF">2017-07-13T09:03:00Z</dcterms:created>
  <dcterms:modified xsi:type="dcterms:W3CDTF">2017-07-20T05:24:34Z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1033-10.2.0.5871</vt:lpwstr>
  </property>
</Properties>
</file>